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56" r:id="rId2"/>
    <p:sldId id="257" r:id="rId3"/>
    <p:sldId id="258" r:id="rId4"/>
    <p:sldId id="259" r:id="rId5"/>
    <p:sldId id="263" r:id="rId6"/>
    <p:sldId id="260" r:id="rId7"/>
    <p:sldId id="262" r:id="rId8"/>
    <p:sldId id="261" r:id="rId9"/>
    <p:sldId id="274" r:id="rId10"/>
    <p:sldId id="264" r:id="rId11"/>
    <p:sldId id="266" r:id="rId12"/>
    <p:sldId id="267" r:id="rId13"/>
    <p:sldId id="268" r:id="rId14"/>
    <p:sldId id="269" r:id="rId15"/>
    <p:sldId id="270" r:id="rId16"/>
    <p:sldId id="273" r:id="rId17"/>
    <p:sldId id="272" r:id="rId18"/>
    <p:sldId id="271" r:id="rId19"/>
    <p:sldId id="265" r:id="rId2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120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15CAD90D-8E13-5F27-14B5-5E2384CB4D6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D52F8DC-548F-64F5-E5CC-EF4DE4C7EFF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B2A6D3-29ED-4ACE-B3CF-83CABBC640B0}" type="datetimeFigureOut">
              <a:rPr lang="ko-KR" altLang="en-US" smtClean="0"/>
              <a:t>2023-05-12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3D5CBBF-8F21-E68E-6D39-48C1917C5ED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70AF397-B90F-8194-0060-06BCF80EB7E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F2F639-B533-480A-BCEE-0A11805604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95799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jp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78BA8B-E6DC-45E8-9E0A-8EAE77C07786}" type="datetimeFigureOut">
              <a:rPr lang="ko-KR" altLang="en-US" smtClean="0"/>
              <a:t>2023-05-12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6BA990-527B-4EC1-802B-05E1B7CCE1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02685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AD8C96-F964-BE38-0F47-97278D345E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2DF4EA3-49B6-75EB-4983-0DC6DDE14A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58C96D3-F66C-9236-EB8F-C480146A58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B9329-4DD7-4416-81B2-8C63FC60AF57}" type="datetime1">
              <a:rPr lang="ko-KR" altLang="en-US" smtClean="0"/>
              <a:t>2023-05-12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6A2015C-CC06-783B-6810-14DC8BD6AC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A99544-89EC-F282-BAAE-13DDFE6AE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77FAF-8256-4923-A65E-E9A2D9CC38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62966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C4D29B-321D-DEDA-8E57-A841546F0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E30D8A0-1CB1-C6B0-12AE-27960E8456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E78B078-E4F1-0EB3-3F4C-2109F66544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040AF6-0FED-4043-8B59-7BC99AAF19A3}" type="datetime1">
              <a:rPr lang="ko-KR" altLang="en-US" smtClean="0"/>
              <a:t>2023-05-12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BAA330C-9D06-7967-F627-675C045F5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24CBBF-A189-B1FD-544C-A6BD80E488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77FAF-8256-4923-A65E-E9A2D9CC38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48233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C13B76D-690A-815B-DEB6-9234F23898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CAC190E-1103-0C29-9F99-FD8DC5DDBB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68A0AF3-3E9A-29D5-F3FF-288CD61FB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8791A-FDE4-4DBE-B6A4-E91C8941EA6D}" type="datetime1">
              <a:rPr lang="ko-KR" altLang="en-US" smtClean="0"/>
              <a:t>2023-05-12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2385D67-5E4E-DFB7-D83A-81584A522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62337FC-FDE0-0007-96FE-88C37DDE5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77FAF-8256-4923-A65E-E9A2D9CC38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9542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061570-2E3F-5E3D-7F16-1515358F1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66D4170-FB74-C756-0468-D63CC0DB82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A56C10A-261E-1426-E1B1-D36AF066B8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F06F0-3A23-419F-9020-72A3D3B3976F}" type="datetime1">
              <a:rPr lang="ko-KR" altLang="en-US" smtClean="0"/>
              <a:t>2023-05-12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C8A6F45-CE8E-96CA-E535-77BB4ECD3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8E1CA08-BC9C-18B2-84BF-0AC3FDFCF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77FAF-8256-4923-A65E-E9A2D9CC38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51470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EA7D52-870D-E925-B9D7-41DA754236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DEB185D-30E3-B34D-644C-3BBEC484E7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558BDCD-956F-E4EC-0C13-B82F17F6DD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B2E7E-A7F7-46C7-823E-6025A377855A}" type="datetime1">
              <a:rPr lang="ko-KR" altLang="en-US" smtClean="0"/>
              <a:t>2023-05-12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3DAB674-D24B-E328-24F3-9BD5BFC940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9991A66-F710-C24C-BF8B-CB09496E3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77FAF-8256-4923-A65E-E9A2D9CC38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42600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6B2E14-E073-D3E0-2067-3FAB981D6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3F23C98-08AC-FE8B-30AA-4C8316B018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D86C737-5AD4-3DBD-7460-8A102F771E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931403A-CB01-EC94-0684-D3DF59049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8CCAD-52EF-4B22-89E3-3CA42504BF2E}" type="datetime1">
              <a:rPr lang="ko-KR" altLang="en-US" smtClean="0"/>
              <a:t>2023-05-12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339CD29-33B4-B6B4-2497-646C1EACA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0186ACB-D4DC-8586-86FB-8153CAAE4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77FAF-8256-4923-A65E-E9A2D9CC38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15969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EF1CBB-DC55-DAA3-DC28-9DBCBCFD5A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35F3213-12BD-D101-F93B-89C2A94A32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0E9E885-AA09-F425-8ACB-CF64D13952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D074B3A-E31A-B8F3-FADF-02A3FA9955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81C9C96-5219-389F-F15D-CFD05AAC97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84D19BA-5289-96DD-4DEE-853B0CDDAE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1C00B-F2A2-4FCE-B5F7-B047FC470DAE}" type="datetime1">
              <a:rPr lang="ko-KR" altLang="en-US" smtClean="0"/>
              <a:t>2023-05-12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F8CAF97-4B05-1321-2EE1-FDF585A570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487B7DE-4C2F-45C0-A96A-09869FEC0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77FAF-8256-4923-A65E-E9A2D9CC38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35016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117274-61F2-8F57-B028-9A5B867F4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80B8DC5-B2F3-8F3A-E509-560645A3F8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00F36-D350-47AA-973A-414DFAE8F196}" type="datetime1">
              <a:rPr lang="ko-KR" altLang="en-US" smtClean="0"/>
              <a:t>2023-05-12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BADEC86-8DD2-0710-2022-52C6428103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E0B7446-DAC8-AB16-2669-1238BA871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77FAF-8256-4923-A65E-E9A2D9CC38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0713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4F13042-A42F-4B9F-F736-829F8E45AA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C99585-8038-4D90-8363-7D72ADBDD488}" type="datetime1">
              <a:rPr lang="ko-KR" altLang="en-US" smtClean="0"/>
              <a:t>2023-05-12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26CBBF0-F38F-A2B9-D3C7-3B4B0A068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233BD5B-EE4B-2E07-BE46-11046875D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77FAF-8256-4923-A65E-E9A2D9CC38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88828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754B60-8E29-F13B-B9A8-8B2093622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AB960D1-9006-3AA3-BA91-159F1749E8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0533D3F-D530-648F-15FE-E94CB0F1C7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BBA767A-24FB-3611-CEAC-5320D1FF6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91F71-E3DA-4B30-B099-984AAB9F0479}" type="datetime1">
              <a:rPr lang="ko-KR" altLang="en-US" smtClean="0"/>
              <a:t>2023-05-12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53A203A-574A-725E-009C-5ABC93D80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FA0F697-1BBB-7394-133D-A58FBAFC7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77FAF-8256-4923-A65E-E9A2D9CC38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528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FE2BDB-6773-A5FC-20F8-C752572976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0FE0F89-7B9B-26B6-5056-B534298CB2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3E3AC04-2567-ADF5-89F8-0F2CB34F0B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48F2C19-63F6-F8AD-A491-94403E1D6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2A5CB-0129-4258-B95C-1D73F93A936E}" type="datetime1">
              <a:rPr lang="ko-KR" altLang="en-US" smtClean="0"/>
              <a:t>2023-05-12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699426A-41D7-8146-FB7D-5F09E7DEC1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3AA8E08-4893-4732-F92C-520D40FA4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77FAF-8256-4923-A65E-E9A2D9CC38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9886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0380409-FCA8-C40A-F9B7-8475389BEA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6B4AD0E-1696-613A-5FEB-47FBA59A0D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79E54D3-C356-39EA-9F55-15205F4CDB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D37BEB-D3CB-47F0-B12E-DF47529B6859}" type="datetime1">
              <a:rPr lang="ko-KR" altLang="en-US" smtClean="0"/>
              <a:t>2023-05-12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54A58AC-817E-8DCA-91CC-9D19A26146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65B35BF-A928-EDA3-D88B-FBE7A33D85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677FAF-8256-4923-A65E-E9A2D9CC38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273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youtu.be/_ZSNY8IZ_Ms" TargetMode="Externa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s://learn.microsoft.com/ko-kr/troubleshoot/windows-server/backup-and-storage/support-for-hard-disks-exceeding-2-tb" TargetMode="External"/><Relationship Id="rId13" Type="http://schemas.openxmlformats.org/officeDocument/2006/relationships/hyperlink" Target="https://www.minitool.com/partition-disk/mbr-vs-gpt-guide.html" TargetMode="External"/><Relationship Id="rId18" Type="http://schemas.openxmlformats.org/officeDocument/2006/relationships/hyperlink" Target="https://github.com/uchan-nos/mikanos-build" TargetMode="External"/><Relationship Id="rId3" Type="http://schemas.openxmlformats.org/officeDocument/2006/relationships/hyperlink" Target="https://uefi.org/" TargetMode="External"/><Relationship Id="rId7" Type="http://schemas.openxmlformats.org/officeDocument/2006/relationships/hyperlink" Target="https://ceon.tistory.com/71" TargetMode="External"/><Relationship Id="rId12" Type="http://schemas.openxmlformats.org/officeDocument/2006/relationships/hyperlink" Target="https://www.asus.com/kr" TargetMode="External"/><Relationship Id="rId17" Type="http://schemas.openxmlformats.org/officeDocument/2006/relationships/hyperlink" Target="https://learn.microsoft.com/en-us/windows-hardware/drivers/bringup/uefi-in-windows" TargetMode="External"/><Relationship Id="rId2" Type="http://schemas.openxmlformats.org/officeDocument/2006/relationships/hyperlink" Target="https://en.wikipedia.org/wiki/BIOS" TargetMode="External"/><Relationship Id="rId16" Type="http://schemas.openxmlformats.org/officeDocument/2006/relationships/hyperlink" Target="https://blog.knoldus.com/uefi-v-s-bios/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easeus.co.kr/partition-manager-software/uefi-vs-bios.html" TargetMode="External"/><Relationship Id="rId11" Type="http://schemas.openxmlformats.org/officeDocument/2006/relationships/hyperlink" Target="https://en.wikipedia.org/wiki/UEFI_Forum" TargetMode="External"/><Relationship Id="rId5" Type="http://schemas.openxmlformats.org/officeDocument/2006/relationships/hyperlink" Target="https://kr.msi.com/" TargetMode="External"/><Relationship Id="rId15" Type="http://schemas.openxmlformats.org/officeDocument/2006/relationships/hyperlink" Target="https://www.intel.la/content/www/xl/es/architecture-and-technology/unified-extensible-firmware-interface/efi-homepage-general-technology.html" TargetMode="External"/><Relationship Id="rId10" Type="http://schemas.openxmlformats.org/officeDocument/2006/relationships/hyperlink" Target="https://www.cgdirector.com/what-is-pc-post-posting/" TargetMode="External"/><Relationship Id="rId4" Type="http://schemas.openxmlformats.org/officeDocument/2006/relationships/hyperlink" Target="https://evatech.com.au/docs/6/maintenance/27/motherboard-debug-lights" TargetMode="External"/><Relationship Id="rId9" Type="http://schemas.openxmlformats.org/officeDocument/2006/relationships/hyperlink" Target="https://en.wikipedia.org/wiki/Power-on_self-test" TargetMode="External"/><Relationship Id="rId14" Type="http://schemas.openxmlformats.org/officeDocument/2006/relationships/hyperlink" Target="https://wiki.teltonika-networks.com/index.php?title=Secure_Boot&amp;mobileaction=toggle_view_desktop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FF8B48-7DED-E881-C4BD-4B7312AA62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>
            <a:normAutofit/>
          </a:bodyPr>
          <a:lstStyle/>
          <a:p>
            <a:r>
              <a:rPr lang="en-US" altLang="ko-KR" sz="8000" b="1" spc="600" dirty="0"/>
              <a:t>UEFI BIOS</a:t>
            </a:r>
            <a:endParaRPr lang="ko-KR" altLang="en-US" sz="8000" b="1" spc="6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169010D-4A17-8C25-F01A-4620EBEB93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067802" y="5038950"/>
            <a:ext cx="3069769" cy="1654629"/>
          </a:xfrm>
        </p:spPr>
        <p:txBody>
          <a:bodyPr>
            <a:normAutofit lnSpcReduction="10000"/>
          </a:bodyPr>
          <a:lstStyle/>
          <a:p>
            <a:endParaRPr lang="en-US" altLang="ko-KR" dirty="0"/>
          </a:p>
          <a:p>
            <a:pPr algn="l"/>
            <a:r>
              <a:rPr lang="en-US" altLang="ko-KR" dirty="0"/>
              <a:t>202021698 </a:t>
            </a:r>
          </a:p>
          <a:p>
            <a:pPr algn="l"/>
            <a:r>
              <a:rPr lang="ko-KR" altLang="en-US" dirty="0"/>
              <a:t>컴퓨터정보공학부 </a:t>
            </a:r>
            <a:endParaRPr lang="en-US" altLang="ko-KR" dirty="0"/>
          </a:p>
          <a:p>
            <a:pPr algn="l"/>
            <a:r>
              <a:rPr lang="ko-KR" altLang="en-US" dirty="0"/>
              <a:t>변한빛</a:t>
            </a:r>
          </a:p>
        </p:txBody>
      </p:sp>
    </p:spTree>
    <p:extLst>
      <p:ext uri="{BB962C8B-B14F-4D97-AF65-F5344CB8AC3E}">
        <p14:creationId xmlns:p14="http://schemas.microsoft.com/office/powerpoint/2010/main" val="40339588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7A0A4BC-906B-88EE-E90D-9E7CCF2E1E0B}"/>
              </a:ext>
            </a:extLst>
          </p:cNvPr>
          <p:cNvCxnSpPr>
            <a:cxnSpLocks/>
          </p:cNvCxnSpPr>
          <p:nvPr/>
        </p:nvCxnSpPr>
        <p:spPr>
          <a:xfrm>
            <a:off x="197224" y="717179"/>
            <a:ext cx="11520000" cy="0"/>
          </a:xfrm>
          <a:prstGeom prst="line">
            <a:avLst/>
          </a:prstGeom>
          <a:ln>
            <a:solidFill>
              <a:schemeClr val="tx1"/>
            </a:solidFill>
            <a:prstDash val="sysDot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>
            <a:extLst>
              <a:ext uri="{FF2B5EF4-FFF2-40B4-BE49-F238E27FC236}">
                <a16:creationId xmlns:a16="http://schemas.microsoft.com/office/drawing/2014/main" id="{230AC6AB-C33D-E712-956B-8F7BB57456C2}"/>
              </a:ext>
            </a:extLst>
          </p:cNvPr>
          <p:cNvSpPr/>
          <p:nvPr/>
        </p:nvSpPr>
        <p:spPr>
          <a:xfrm>
            <a:off x="197224" y="161366"/>
            <a:ext cx="3370729" cy="4123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spc="3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2.UEFI BIOS</a:t>
            </a:r>
            <a:endParaRPr lang="ko-KR" altLang="en-US" sz="2000" spc="30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B98589D-1BC3-B5C8-43B1-F87419EE5EF7}"/>
              </a:ext>
            </a:extLst>
          </p:cNvPr>
          <p:cNvSpPr txBox="1"/>
          <p:nvPr/>
        </p:nvSpPr>
        <p:spPr>
          <a:xfrm>
            <a:off x="412374" y="959220"/>
            <a:ext cx="7512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+mj-ea"/>
                <a:ea typeface="+mj-ea"/>
              </a:rPr>
              <a:t>■ </a:t>
            </a:r>
            <a:r>
              <a:rPr lang="en-US" altLang="ko-KR" dirty="0">
                <a:latin typeface="+mj-ea"/>
                <a:ea typeface="+mj-ea"/>
              </a:rPr>
              <a:t>UEFI BIOS</a:t>
            </a:r>
            <a:r>
              <a:rPr lang="ko-KR" altLang="en-US" dirty="0">
                <a:latin typeface="+mj-ea"/>
                <a:ea typeface="+mj-ea"/>
              </a:rPr>
              <a:t>에서 달라진 점</a:t>
            </a:r>
          </a:p>
        </p:txBody>
      </p:sp>
      <p:sp>
        <p:nvSpPr>
          <p:cNvPr id="14" name="슬라이드 번호 개체 틀 3">
            <a:extLst>
              <a:ext uri="{FF2B5EF4-FFF2-40B4-BE49-F238E27FC236}">
                <a16:creationId xmlns:a16="http://schemas.microsoft.com/office/drawing/2014/main" id="{FA1CFD58-0EA8-1D6E-478D-276BC054D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21588" y="6374280"/>
            <a:ext cx="2743200" cy="365125"/>
          </a:xfrm>
        </p:spPr>
        <p:txBody>
          <a:bodyPr/>
          <a:lstStyle/>
          <a:p>
            <a:r>
              <a:rPr lang="en-US" altLang="ko-KR" dirty="0">
                <a:solidFill>
                  <a:schemeClr val="tx1"/>
                </a:solidFill>
              </a:rPr>
              <a:t>10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5EEE53C-6FD4-31EA-70C9-590961EFAB26}"/>
              </a:ext>
            </a:extLst>
          </p:cNvPr>
          <p:cNvSpPr txBox="1"/>
          <p:nvPr/>
        </p:nvSpPr>
        <p:spPr>
          <a:xfrm>
            <a:off x="658262" y="1470211"/>
            <a:ext cx="10031506" cy="31781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/>
              <a:t>드라이버 지원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/>
              <a:t>그래픽 유저 인터페이스 제공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dirty="0"/>
              <a:t>32</a:t>
            </a:r>
            <a:r>
              <a:rPr lang="ko-KR" altLang="en-US" dirty="0"/>
              <a:t>비트 </a:t>
            </a:r>
            <a:r>
              <a:rPr lang="en-US" altLang="ko-KR" dirty="0"/>
              <a:t>MBR </a:t>
            </a:r>
            <a:r>
              <a:rPr lang="ko-KR" altLang="en-US" dirty="0"/>
              <a:t>형식과 </a:t>
            </a:r>
            <a:r>
              <a:rPr lang="en-US" altLang="ko-KR" dirty="0"/>
              <a:t>64</a:t>
            </a:r>
            <a:r>
              <a:rPr lang="ko-KR" altLang="en-US" dirty="0"/>
              <a:t>비트 </a:t>
            </a:r>
            <a:r>
              <a:rPr lang="en-US" altLang="ko-KR" dirty="0"/>
              <a:t>GPT </a:t>
            </a:r>
            <a:r>
              <a:rPr lang="ko-KR" altLang="en-US" dirty="0"/>
              <a:t>형식의 저장방식 제공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sz="1400" b="1" dirty="0">
                <a:solidFill>
                  <a:srgbClr val="FF0000"/>
                </a:solidFill>
              </a:rPr>
              <a:t>MBR</a:t>
            </a:r>
            <a:r>
              <a:rPr lang="ko-KR" altLang="en-US" sz="1400" b="1" dirty="0">
                <a:solidFill>
                  <a:srgbClr val="FF0000"/>
                </a:solidFill>
              </a:rPr>
              <a:t> </a:t>
            </a:r>
            <a:r>
              <a:rPr lang="en-US" altLang="ko-KR" sz="1400" b="1" dirty="0">
                <a:solidFill>
                  <a:srgbClr val="FF0000"/>
                </a:solidFill>
              </a:rPr>
              <a:t>:</a:t>
            </a:r>
            <a:r>
              <a:rPr lang="ko-KR" altLang="en-US" sz="1400" b="1" dirty="0">
                <a:solidFill>
                  <a:srgbClr val="FF0000"/>
                </a:solidFill>
              </a:rPr>
              <a:t> </a:t>
            </a:r>
            <a:r>
              <a:rPr lang="en-US" altLang="ko-KR" sz="1400" b="1" dirty="0">
                <a:solidFill>
                  <a:srgbClr val="FF0000"/>
                </a:solidFill>
              </a:rPr>
              <a:t>2^32 * 512byte</a:t>
            </a:r>
            <a:r>
              <a:rPr lang="ko-KR" altLang="en-US" sz="1400" b="1" dirty="0">
                <a:solidFill>
                  <a:srgbClr val="FF0000"/>
                </a:solidFill>
              </a:rPr>
              <a:t> </a:t>
            </a:r>
            <a:r>
              <a:rPr lang="en-US" altLang="ko-KR" sz="1400" b="1" dirty="0">
                <a:solidFill>
                  <a:srgbClr val="FF0000"/>
                </a:solidFill>
              </a:rPr>
              <a:t>=</a:t>
            </a:r>
            <a:r>
              <a:rPr lang="ko-KR" altLang="en-US" sz="1400" b="1" dirty="0">
                <a:solidFill>
                  <a:srgbClr val="FF0000"/>
                </a:solidFill>
              </a:rPr>
              <a:t> </a:t>
            </a:r>
            <a:r>
              <a:rPr lang="en-US" altLang="ko-KR" sz="1400" b="1" dirty="0">
                <a:solidFill>
                  <a:srgbClr val="FF0000"/>
                </a:solidFill>
              </a:rPr>
              <a:t>2TB </a:t>
            </a:r>
          </a:p>
          <a:p>
            <a:pPr>
              <a:lnSpc>
                <a:spcPct val="150000"/>
              </a:lnSpc>
            </a:pPr>
            <a:r>
              <a:rPr lang="en-US" altLang="ko-KR" sz="1400" b="1" dirty="0">
                <a:solidFill>
                  <a:srgbClr val="FF0000"/>
                </a:solidFill>
              </a:rPr>
              <a:t>GPT  : 2^64 * 512byte = 8ZB</a:t>
            </a:r>
            <a:endParaRPr lang="en-US" altLang="ko-KR" sz="1400" b="1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dirty="0"/>
              <a:t>Fast boot </a:t>
            </a:r>
            <a:r>
              <a:rPr lang="ko-KR" altLang="en-US" dirty="0"/>
              <a:t>제공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dirty="0"/>
              <a:t>Secure boot </a:t>
            </a:r>
            <a:r>
              <a:rPr lang="ko-KR" altLang="en-US" dirty="0"/>
              <a:t>제공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dirty="0"/>
              <a:t>EFI APPLICATION</a:t>
            </a:r>
            <a:r>
              <a:rPr lang="ko-KR" altLang="en-US" dirty="0"/>
              <a:t> 실행 가능</a:t>
            </a:r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651D0E2-17FB-7A5B-5284-DCCA6C55C8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4432" y="915283"/>
            <a:ext cx="4763165" cy="524900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99703BC-C933-8C33-0A80-5764BE5C7ACF}"/>
              </a:ext>
            </a:extLst>
          </p:cNvPr>
          <p:cNvSpPr txBox="1"/>
          <p:nvPr/>
        </p:nvSpPr>
        <p:spPr>
          <a:xfrm>
            <a:off x="7204432" y="6044340"/>
            <a:ext cx="476316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solidFill>
                  <a:schemeClr val="bg2">
                    <a:lumMod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Legacy BIOS</a:t>
            </a:r>
            <a:r>
              <a:rPr lang="ko-KR" altLang="en-US" sz="1100" dirty="0">
                <a:solidFill>
                  <a:schemeClr val="bg2">
                    <a:lumMod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와 </a:t>
            </a:r>
            <a:r>
              <a:rPr lang="en-US" altLang="ko-KR" sz="1100" dirty="0">
                <a:solidFill>
                  <a:schemeClr val="bg2">
                    <a:lumMod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UEFI BIOS</a:t>
            </a:r>
            <a:r>
              <a:rPr lang="ko-KR" altLang="en-US" sz="1100" dirty="0">
                <a:solidFill>
                  <a:schemeClr val="bg2">
                    <a:lumMod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의 스펙 비교</a:t>
            </a:r>
          </a:p>
        </p:txBody>
      </p:sp>
    </p:spTree>
    <p:extLst>
      <p:ext uri="{BB962C8B-B14F-4D97-AF65-F5344CB8AC3E}">
        <p14:creationId xmlns:p14="http://schemas.microsoft.com/office/powerpoint/2010/main" val="11831568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7A0A4BC-906B-88EE-E90D-9E7CCF2E1E0B}"/>
              </a:ext>
            </a:extLst>
          </p:cNvPr>
          <p:cNvCxnSpPr>
            <a:cxnSpLocks/>
          </p:cNvCxnSpPr>
          <p:nvPr/>
        </p:nvCxnSpPr>
        <p:spPr>
          <a:xfrm>
            <a:off x="197224" y="717179"/>
            <a:ext cx="11520000" cy="0"/>
          </a:xfrm>
          <a:prstGeom prst="line">
            <a:avLst/>
          </a:prstGeom>
          <a:ln>
            <a:solidFill>
              <a:schemeClr val="tx1"/>
            </a:solidFill>
            <a:prstDash val="sysDot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>
            <a:extLst>
              <a:ext uri="{FF2B5EF4-FFF2-40B4-BE49-F238E27FC236}">
                <a16:creationId xmlns:a16="http://schemas.microsoft.com/office/drawing/2014/main" id="{230AC6AB-C33D-E712-956B-8F7BB57456C2}"/>
              </a:ext>
            </a:extLst>
          </p:cNvPr>
          <p:cNvSpPr/>
          <p:nvPr/>
        </p:nvSpPr>
        <p:spPr>
          <a:xfrm>
            <a:off x="197224" y="161366"/>
            <a:ext cx="3370729" cy="4123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spc="3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2.UEFI BIOS</a:t>
            </a:r>
            <a:endParaRPr lang="ko-KR" altLang="en-US" sz="2000" spc="30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4" name="슬라이드 번호 개체 틀 3">
            <a:extLst>
              <a:ext uri="{FF2B5EF4-FFF2-40B4-BE49-F238E27FC236}">
                <a16:creationId xmlns:a16="http://schemas.microsoft.com/office/drawing/2014/main" id="{FA1CFD58-0EA8-1D6E-478D-276BC054D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21588" y="6374280"/>
            <a:ext cx="2743200" cy="365125"/>
          </a:xfrm>
        </p:spPr>
        <p:txBody>
          <a:bodyPr/>
          <a:lstStyle/>
          <a:p>
            <a:r>
              <a:rPr lang="en-US" altLang="ko-KR" dirty="0">
                <a:solidFill>
                  <a:schemeClr val="tx1"/>
                </a:solidFill>
              </a:rPr>
              <a:t>11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4" name="그림 3" descr="차트이(가) 표시된 사진&#10;&#10;자동 생성된 설명">
            <a:extLst>
              <a:ext uri="{FF2B5EF4-FFF2-40B4-BE49-F238E27FC236}">
                <a16:creationId xmlns:a16="http://schemas.microsoft.com/office/drawing/2014/main" id="{4E426188-A2C6-D9AB-43BA-C7A8B29BF4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2588" y="1396595"/>
            <a:ext cx="8765055" cy="497768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339336C-7DF1-69DE-9F6D-F920680BDF15}"/>
              </a:ext>
            </a:extLst>
          </p:cNvPr>
          <p:cNvSpPr txBox="1"/>
          <p:nvPr/>
        </p:nvSpPr>
        <p:spPr>
          <a:xfrm>
            <a:off x="413657" y="892395"/>
            <a:ext cx="4245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/>
              <a:t>드라이버 지원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2136259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7A0A4BC-906B-88EE-E90D-9E7CCF2E1E0B}"/>
              </a:ext>
            </a:extLst>
          </p:cNvPr>
          <p:cNvCxnSpPr>
            <a:cxnSpLocks/>
          </p:cNvCxnSpPr>
          <p:nvPr/>
        </p:nvCxnSpPr>
        <p:spPr>
          <a:xfrm>
            <a:off x="197224" y="717179"/>
            <a:ext cx="11520000" cy="0"/>
          </a:xfrm>
          <a:prstGeom prst="line">
            <a:avLst/>
          </a:prstGeom>
          <a:ln>
            <a:solidFill>
              <a:schemeClr val="tx1"/>
            </a:solidFill>
            <a:prstDash val="sysDot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>
            <a:extLst>
              <a:ext uri="{FF2B5EF4-FFF2-40B4-BE49-F238E27FC236}">
                <a16:creationId xmlns:a16="http://schemas.microsoft.com/office/drawing/2014/main" id="{230AC6AB-C33D-E712-956B-8F7BB57456C2}"/>
              </a:ext>
            </a:extLst>
          </p:cNvPr>
          <p:cNvSpPr/>
          <p:nvPr/>
        </p:nvSpPr>
        <p:spPr>
          <a:xfrm>
            <a:off x="197224" y="161366"/>
            <a:ext cx="3370729" cy="4123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spc="3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2.UEFI BIOS</a:t>
            </a:r>
            <a:endParaRPr lang="ko-KR" altLang="en-US" sz="2000" spc="30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4" name="슬라이드 번호 개체 틀 3">
            <a:extLst>
              <a:ext uri="{FF2B5EF4-FFF2-40B4-BE49-F238E27FC236}">
                <a16:creationId xmlns:a16="http://schemas.microsoft.com/office/drawing/2014/main" id="{FA1CFD58-0EA8-1D6E-478D-276BC054D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21588" y="6374280"/>
            <a:ext cx="2743200" cy="365125"/>
          </a:xfrm>
        </p:spPr>
        <p:txBody>
          <a:bodyPr/>
          <a:lstStyle/>
          <a:p>
            <a:r>
              <a:rPr lang="en-US" altLang="ko-KR" dirty="0">
                <a:solidFill>
                  <a:schemeClr val="tx1"/>
                </a:solidFill>
              </a:rPr>
              <a:t>12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0141FD-69EA-B057-F68C-FBD931C72CC7}"/>
              </a:ext>
            </a:extLst>
          </p:cNvPr>
          <p:cNvSpPr txBox="1"/>
          <p:nvPr/>
        </p:nvSpPr>
        <p:spPr>
          <a:xfrm>
            <a:off x="413657" y="892395"/>
            <a:ext cx="5125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dirty="0"/>
              <a:t>MBR(Legacy), GPT(UEFI) </a:t>
            </a:r>
            <a:r>
              <a:rPr lang="ko-KR" altLang="en-US" dirty="0"/>
              <a:t>저장</a:t>
            </a:r>
            <a:r>
              <a:rPr lang="en-US" altLang="ko-KR" dirty="0"/>
              <a:t> </a:t>
            </a:r>
            <a:r>
              <a:rPr lang="ko-KR" altLang="en-US" dirty="0"/>
              <a:t>방식 제공</a:t>
            </a:r>
            <a:endParaRPr lang="en-US" altLang="ko-KR" dirty="0"/>
          </a:p>
        </p:txBody>
      </p:sp>
      <p:pic>
        <p:nvPicPr>
          <p:cNvPr id="9" name="그림 8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18E31CF9-45ED-0C68-5AA6-93268D404C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4228" y="1208817"/>
            <a:ext cx="5621224" cy="5165464"/>
          </a:xfrm>
          <a:prstGeom prst="rect">
            <a:avLst/>
          </a:prstGeom>
        </p:spPr>
      </p:pic>
      <p:pic>
        <p:nvPicPr>
          <p:cNvPr id="13" name="그림 12" descr="텍스트, 스크린샷, 디자인이(가) 표시된 사진&#10;&#10;자동 생성된 설명">
            <a:extLst>
              <a:ext uri="{FF2B5EF4-FFF2-40B4-BE49-F238E27FC236}">
                <a16:creationId xmlns:a16="http://schemas.microsoft.com/office/drawing/2014/main" id="{0B5C6A47-0D84-3760-B3AB-A40584BB95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598" y="1436941"/>
            <a:ext cx="5125138" cy="3842629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04DA8B1-F434-6D6E-0B0E-5C7DFD79E6BD}"/>
              </a:ext>
            </a:extLst>
          </p:cNvPr>
          <p:cNvSpPr txBox="1"/>
          <p:nvPr/>
        </p:nvSpPr>
        <p:spPr>
          <a:xfrm>
            <a:off x="752598" y="5279570"/>
            <a:ext cx="512513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solidFill>
                  <a:schemeClr val="bg2">
                    <a:lumMod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MSI BIOS </a:t>
            </a:r>
            <a:r>
              <a:rPr lang="ko-KR" altLang="en-US" sz="1100" dirty="0">
                <a:solidFill>
                  <a:schemeClr val="bg2">
                    <a:lumMod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부트 모드 설정</a:t>
            </a:r>
          </a:p>
        </p:txBody>
      </p:sp>
    </p:spTree>
    <p:extLst>
      <p:ext uri="{BB962C8B-B14F-4D97-AF65-F5344CB8AC3E}">
        <p14:creationId xmlns:p14="http://schemas.microsoft.com/office/powerpoint/2010/main" val="847932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7A0A4BC-906B-88EE-E90D-9E7CCF2E1E0B}"/>
              </a:ext>
            </a:extLst>
          </p:cNvPr>
          <p:cNvCxnSpPr>
            <a:cxnSpLocks/>
          </p:cNvCxnSpPr>
          <p:nvPr/>
        </p:nvCxnSpPr>
        <p:spPr>
          <a:xfrm>
            <a:off x="197224" y="717179"/>
            <a:ext cx="11520000" cy="0"/>
          </a:xfrm>
          <a:prstGeom prst="line">
            <a:avLst/>
          </a:prstGeom>
          <a:ln>
            <a:solidFill>
              <a:schemeClr val="tx1"/>
            </a:solidFill>
            <a:prstDash val="sysDot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>
            <a:extLst>
              <a:ext uri="{FF2B5EF4-FFF2-40B4-BE49-F238E27FC236}">
                <a16:creationId xmlns:a16="http://schemas.microsoft.com/office/drawing/2014/main" id="{230AC6AB-C33D-E712-956B-8F7BB57456C2}"/>
              </a:ext>
            </a:extLst>
          </p:cNvPr>
          <p:cNvSpPr/>
          <p:nvPr/>
        </p:nvSpPr>
        <p:spPr>
          <a:xfrm>
            <a:off x="197224" y="161366"/>
            <a:ext cx="3370729" cy="4123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spc="3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2.UEFI BIOS</a:t>
            </a:r>
            <a:endParaRPr lang="ko-KR" altLang="en-US" sz="2000" spc="30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4" name="슬라이드 번호 개체 틀 3">
            <a:extLst>
              <a:ext uri="{FF2B5EF4-FFF2-40B4-BE49-F238E27FC236}">
                <a16:creationId xmlns:a16="http://schemas.microsoft.com/office/drawing/2014/main" id="{FA1CFD58-0EA8-1D6E-478D-276BC054D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21588" y="6374280"/>
            <a:ext cx="2743200" cy="365125"/>
          </a:xfrm>
        </p:spPr>
        <p:txBody>
          <a:bodyPr/>
          <a:lstStyle/>
          <a:p>
            <a:r>
              <a:rPr lang="en-US" altLang="ko-KR" dirty="0">
                <a:solidFill>
                  <a:schemeClr val="tx1"/>
                </a:solidFill>
              </a:rPr>
              <a:t>13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0141FD-69EA-B057-F68C-FBD931C72CC7}"/>
              </a:ext>
            </a:extLst>
          </p:cNvPr>
          <p:cNvSpPr txBox="1"/>
          <p:nvPr/>
        </p:nvSpPr>
        <p:spPr>
          <a:xfrm>
            <a:off x="413657" y="892395"/>
            <a:ext cx="4245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dirty="0"/>
              <a:t>Fast boot </a:t>
            </a:r>
            <a:r>
              <a:rPr lang="ko-KR" altLang="en-US" dirty="0"/>
              <a:t>제공</a:t>
            </a:r>
            <a:endParaRPr lang="en-US" altLang="ko-KR" dirty="0"/>
          </a:p>
        </p:txBody>
      </p:sp>
      <p:pic>
        <p:nvPicPr>
          <p:cNvPr id="4" name="그림 3" descr="텍스트, 스크린샷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D43754EC-5E98-C936-5946-F0A3C1614E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7979" y="1490239"/>
            <a:ext cx="8616042" cy="4846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6107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7A0A4BC-906B-88EE-E90D-9E7CCF2E1E0B}"/>
              </a:ext>
            </a:extLst>
          </p:cNvPr>
          <p:cNvCxnSpPr>
            <a:cxnSpLocks/>
          </p:cNvCxnSpPr>
          <p:nvPr/>
        </p:nvCxnSpPr>
        <p:spPr>
          <a:xfrm>
            <a:off x="197224" y="717179"/>
            <a:ext cx="11520000" cy="0"/>
          </a:xfrm>
          <a:prstGeom prst="line">
            <a:avLst/>
          </a:prstGeom>
          <a:ln>
            <a:solidFill>
              <a:schemeClr val="tx1"/>
            </a:solidFill>
            <a:prstDash val="sysDot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>
            <a:extLst>
              <a:ext uri="{FF2B5EF4-FFF2-40B4-BE49-F238E27FC236}">
                <a16:creationId xmlns:a16="http://schemas.microsoft.com/office/drawing/2014/main" id="{230AC6AB-C33D-E712-956B-8F7BB57456C2}"/>
              </a:ext>
            </a:extLst>
          </p:cNvPr>
          <p:cNvSpPr/>
          <p:nvPr/>
        </p:nvSpPr>
        <p:spPr>
          <a:xfrm>
            <a:off x="197224" y="161366"/>
            <a:ext cx="3370729" cy="4123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spc="3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2.UEFI BIOS</a:t>
            </a:r>
            <a:endParaRPr lang="ko-KR" altLang="en-US" sz="2000" spc="30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4" name="슬라이드 번호 개체 틀 3">
            <a:extLst>
              <a:ext uri="{FF2B5EF4-FFF2-40B4-BE49-F238E27FC236}">
                <a16:creationId xmlns:a16="http://schemas.microsoft.com/office/drawing/2014/main" id="{FA1CFD58-0EA8-1D6E-478D-276BC054D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21588" y="6374280"/>
            <a:ext cx="2743200" cy="365125"/>
          </a:xfrm>
        </p:spPr>
        <p:txBody>
          <a:bodyPr/>
          <a:lstStyle/>
          <a:p>
            <a:r>
              <a:rPr lang="en-US" altLang="ko-KR" dirty="0">
                <a:solidFill>
                  <a:schemeClr val="tx1"/>
                </a:solidFill>
              </a:rPr>
              <a:t>14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0141FD-69EA-B057-F68C-FBD931C72CC7}"/>
              </a:ext>
            </a:extLst>
          </p:cNvPr>
          <p:cNvSpPr txBox="1"/>
          <p:nvPr/>
        </p:nvSpPr>
        <p:spPr>
          <a:xfrm>
            <a:off x="413657" y="892395"/>
            <a:ext cx="4245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dirty="0"/>
              <a:t>Secure boot </a:t>
            </a:r>
            <a:r>
              <a:rPr lang="ko-KR" altLang="en-US" dirty="0"/>
              <a:t>제공</a:t>
            </a:r>
            <a:endParaRPr lang="en-US" altLang="ko-KR" dirty="0"/>
          </a:p>
        </p:txBody>
      </p:sp>
      <p:pic>
        <p:nvPicPr>
          <p:cNvPr id="9" name="그림 8" descr="텍스트, 스크린샷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5C3E5C4F-90F0-E414-03E9-5582A957FB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7945" y="1632858"/>
            <a:ext cx="6275614" cy="3862829"/>
          </a:xfrm>
          <a:prstGeom prst="rect">
            <a:avLst/>
          </a:prstGeom>
        </p:spPr>
      </p:pic>
      <p:pic>
        <p:nvPicPr>
          <p:cNvPr id="11" name="그림 10" descr="텍스트, 스크린샷, 폰트, 회로이(가) 표시된 사진&#10;&#10;자동 생성된 설명">
            <a:extLst>
              <a:ext uri="{FF2B5EF4-FFF2-40B4-BE49-F238E27FC236}">
                <a16:creationId xmlns:a16="http://schemas.microsoft.com/office/drawing/2014/main" id="{84BBB559-D21F-5F5A-A648-A6AFFFEA4D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341" y="1680482"/>
            <a:ext cx="5045677" cy="2800351"/>
          </a:xfrm>
          <a:prstGeom prst="rect">
            <a:avLst/>
          </a:prstGeom>
        </p:spPr>
      </p:pic>
      <p:pic>
        <p:nvPicPr>
          <p:cNvPr id="4" name="그림 3" descr="텍스트, 스크린샷, 폰트, 로고이(가) 표시된 사진&#10;&#10;자동 생성된 설명">
            <a:extLst>
              <a:ext uri="{FF2B5EF4-FFF2-40B4-BE49-F238E27FC236}">
                <a16:creationId xmlns:a16="http://schemas.microsoft.com/office/drawing/2014/main" id="{BD2B5512-A635-A27F-B1BA-22AC867592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745" y="5177518"/>
            <a:ext cx="5240868" cy="1143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7183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7A0A4BC-906B-88EE-E90D-9E7CCF2E1E0B}"/>
              </a:ext>
            </a:extLst>
          </p:cNvPr>
          <p:cNvCxnSpPr>
            <a:cxnSpLocks/>
          </p:cNvCxnSpPr>
          <p:nvPr/>
        </p:nvCxnSpPr>
        <p:spPr>
          <a:xfrm>
            <a:off x="197224" y="717179"/>
            <a:ext cx="11520000" cy="0"/>
          </a:xfrm>
          <a:prstGeom prst="line">
            <a:avLst/>
          </a:prstGeom>
          <a:ln>
            <a:solidFill>
              <a:schemeClr val="tx1"/>
            </a:solidFill>
            <a:prstDash val="sysDot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>
            <a:extLst>
              <a:ext uri="{FF2B5EF4-FFF2-40B4-BE49-F238E27FC236}">
                <a16:creationId xmlns:a16="http://schemas.microsoft.com/office/drawing/2014/main" id="{230AC6AB-C33D-E712-956B-8F7BB57456C2}"/>
              </a:ext>
            </a:extLst>
          </p:cNvPr>
          <p:cNvSpPr/>
          <p:nvPr/>
        </p:nvSpPr>
        <p:spPr>
          <a:xfrm>
            <a:off x="197224" y="161366"/>
            <a:ext cx="3370729" cy="4123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spc="3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2.UEFI BIOS</a:t>
            </a:r>
            <a:endParaRPr lang="ko-KR" altLang="en-US" sz="2000" spc="30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4" name="슬라이드 번호 개체 틀 3">
            <a:extLst>
              <a:ext uri="{FF2B5EF4-FFF2-40B4-BE49-F238E27FC236}">
                <a16:creationId xmlns:a16="http://schemas.microsoft.com/office/drawing/2014/main" id="{FA1CFD58-0EA8-1D6E-478D-276BC054D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21588" y="6374280"/>
            <a:ext cx="2743200" cy="365125"/>
          </a:xfrm>
        </p:spPr>
        <p:txBody>
          <a:bodyPr/>
          <a:lstStyle/>
          <a:p>
            <a:r>
              <a:rPr lang="en-US" altLang="ko-KR" dirty="0">
                <a:solidFill>
                  <a:schemeClr val="tx1"/>
                </a:solidFill>
              </a:rPr>
              <a:t>15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0141FD-69EA-B057-F68C-FBD931C72CC7}"/>
              </a:ext>
            </a:extLst>
          </p:cNvPr>
          <p:cNvSpPr txBox="1"/>
          <p:nvPr/>
        </p:nvSpPr>
        <p:spPr>
          <a:xfrm>
            <a:off x="413657" y="892395"/>
            <a:ext cx="4245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dirty="0"/>
              <a:t>EFI APPLICATION </a:t>
            </a:r>
            <a:r>
              <a:rPr lang="ko-KR" altLang="en-US" dirty="0"/>
              <a:t>실행 가능</a:t>
            </a:r>
            <a:endParaRPr lang="en-US" altLang="ko-KR" dirty="0"/>
          </a:p>
        </p:txBody>
      </p:sp>
      <p:pic>
        <p:nvPicPr>
          <p:cNvPr id="17" name="그림 16" descr="텍스트, 스크린샷, 라인, 번호이(가) 표시된 사진&#10;&#10;자동 생성된 설명">
            <a:extLst>
              <a:ext uri="{FF2B5EF4-FFF2-40B4-BE49-F238E27FC236}">
                <a16:creationId xmlns:a16="http://schemas.microsoft.com/office/drawing/2014/main" id="{6B496897-9569-88F7-0159-63DF088BA9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223" y="1390236"/>
            <a:ext cx="6932021" cy="4613645"/>
          </a:xfrm>
          <a:prstGeom prst="rect">
            <a:avLst/>
          </a:prstGeom>
        </p:spPr>
      </p:pic>
      <p:pic>
        <p:nvPicPr>
          <p:cNvPr id="18" name="그림 17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75A80782-5B0F-BFAD-CDD4-0A712CB7F2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5128" y="2539092"/>
            <a:ext cx="4524649" cy="231593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5E74CC9-ED57-A388-C9E8-2C654E5F5260}"/>
              </a:ext>
            </a:extLst>
          </p:cNvPr>
          <p:cNvSpPr txBox="1"/>
          <p:nvPr/>
        </p:nvSpPr>
        <p:spPr>
          <a:xfrm>
            <a:off x="242222" y="6010016"/>
            <a:ext cx="69320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2">
                    <a:lumMod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EFI </a:t>
            </a:r>
            <a:r>
              <a:rPr lang="ko-KR" altLang="en-US" sz="1400" dirty="0">
                <a:solidFill>
                  <a:schemeClr val="bg2">
                    <a:lumMod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형식의 </a:t>
            </a:r>
            <a:r>
              <a:rPr lang="ko-KR" altLang="en-US" sz="1400" dirty="0" err="1">
                <a:solidFill>
                  <a:schemeClr val="bg2">
                    <a:lumMod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부트로더</a:t>
            </a:r>
            <a:r>
              <a:rPr lang="ko-KR" altLang="en-US" sz="1400" dirty="0">
                <a:solidFill>
                  <a:schemeClr val="bg2">
                    <a:lumMod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 실행파일이 </a:t>
            </a:r>
            <a:r>
              <a:rPr lang="en-US" altLang="ko-KR" sz="1400" dirty="0">
                <a:solidFill>
                  <a:schemeClr val="bg2">
                    <a:lumMod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EFI </a:t>
            </a:r>
            <a:r>
              <a:rPr lang="ko-KR" altLang="en-US" sz="1400" dirty="0">
                <a:solidFill>
                  <a:schemeClr val="bg2">
                    <a:lumMod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시스템 파티션에 저장되어 있다</a:t>
            </a:r>
            <a:r>
              <a:rPr lang="en-US" altLang="ko-KR" sz="1400" dirty="0">
                <a:solidFill>
                  <a:schemeClr val="bg2">
                    <a:lumMod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.</a:t>
            </a:r>
            <a:endParaRPr lang="ko-KR" altLang="en-US" sz="1400" dirty="0">
              <a:solidFill>
                <a:schemeClr val="bg2">
                  <a:lumMod val="50000"/>
                </a:schemeClr>
              </a:solidFill>
              <a:latin typeface="새굴림" panose="02030600000101010101" pitchFamily="18" charset="-127"/>
              <a:ea typeface="새굴림" panose="0203060000010101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0BA0B3-533F-22A0-60E1-6C607C4D6974}"/>
              </a:ext>
            </a:extLst>
          </p:cNvPr>
          <p:cNvSpPr txBox="1"/>
          <p:nvPr/>
        </p:nvSpPr>
        <p:spPr>
          <a:xfrm>
            <a:off x="7425128" y="5063600"/>
            <a:ext cx="4439660" cy="738664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새굴림" panose="02030600000101010101" pitchFamily="18" charset="-127"/>
                <a:ea typeface="새굴림" panose="02030600000101010101" pitchFamily="18" charset="-127"/>
              </a:rPr>
              <a:t>▲ </a:t>
            </a:r>
            <a:r>
              <a:rPr lang="en-US" altLang="ko-KR" sz="1400" dirty="0">
                <a:latin typeface="새굴림" panose="02030600000101010101" pitchFamily="18" charset="-127"/>
                <a:ea typeface="새굴림" panose="02030600000101010101" pitchFamily="18" charset="-127"/>
              </a:rPr>
              <a:t>UEFI BIOS</a:t>
            </a:r>
            <a:r>
              <a:rPr lang="ko-KR" altLang="en-US" sz="1400" dirty="0">
                <a:latin typeface="새굴림" panose="02030600000101010101" pitchFamily="18" charset="-127"/>
                <a:ea typeface="새굴림" panose="02030600000101010101" pitchFamily="18" charset="-127"/>
              </a:rPr>
              <a:t>가 </a:t>
            </a:r>
            <a:r>
              <a:rPr lang="en-US" altLang="ko-KR" sz="1400" dirty="0">
                <a:latin typeface="새굴림" panose="02030600000101010101" pitchFamily="18" charset="-127"/>
                <a:ea typeface="새굴림" panose="02030600000101010101" pitchFamily="18" charset="-127"/>
              </a:rPr>
              <a:t>EFI </a:t>
            </a:r>
            <a:r>
              <a:rPr lang="ko-KR" altLang="en-US" sz="1400" dirty="0">
                <a:latin typeface="새굴림" panose="02030600000101010101" pitchFamily="18" charset="-127"/>
                <a:ea typeface="새굴림" panose="02030600000101010101" pitchFamily="18" charset="-127"/>
              </a:rPr>
              <a:t>시스템 파티션을 찾아</a:t>
            </a:r>
            <a:r>
              <a:rPr lang="en-US" altLang="ko-KR" sz="1400" dirty="0">
                <a:latin typeface="새굴림" panose="02030600000101010101" pitchFamily="18" charset="-127"/>
                <a:ea typeface="새굴림" panose="02030600000101010101" pitchFamily="18" charset="-127"/>
              </a:rPr>
              <a:t> </a:t>
            </a:r>
          </a:p>
          <a:p>
            <a:r>
              <a:rPr lang="ko-KR" altLang="en-US" sz="1400" dirty="0" err="1">
                <a:latin typeface="새굴림" panose="02030600000101010101" pitchFamily="18" charset="-127"/>
                <a:ea typeface="새굴림" panose="02030600000101010101" pitchFamily="18" charset="-127"/>
              </a:rPr>
              <a:t>부트로더</a:t>
            </a:r>
            <a:r>
              <a:rPr lang="ko-KR" altLang="en-US" sz="1400" dirty="0">
                <a:latin typeface="새굴림" panose="02030600000101010101" pitchFamily="18" charset="-127"/>
                <a:ea typeface="새굴림" panose="02030600000101010101" pitchFamily="18" charset="-127"/>
              </a:rPr>
              <a:t> </a:t>
            </a:r>
            <a:r>
              <a:rPr lang="en-US" altLang="ko-KR" sz="1400" dirty="0">
                <a:latin typeface="새굴림" panose="02030600000101010101" pitchFamily="18" charset="-127"/>
                <a:ea typeface="새굴림" panose="02030600000101010101" pitchFamily="18" charset="-127"/>
              </a:rPr>
              <a:t>EFI </a:t>
            </a:r>
            <a:r>
              <a:rPr lang="ko-KR" altLang="en-US" sz="1400" dirty="0">
                <a:latin typeface="새굴림" panose="02030600000101010101" pitchFamily="18" charset="-127"/>
                <a:ea typeface="새굴림" panose="02030600000101010101" pitchFamily="18" charset="-127"/>
              </a:rPr>
              <a:t>실행파일을 바로 메모리에 적재하기에 부트 과정이 조금 더 간소화되었음</a:t>
            </a:r>
          </a:p>
        </p:txBody>
      </p:sp>
    </p:spTree>
    <p:extLst>
      <p:ext uri="{BB962C8B-B14F-4D97-AF65-F5344CB8AC3E}">
        <p14:creationId xmlns:p14="http://schemas.microsoft.com/office/powerpoint/2010/main" val="31429166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7A0A4BC-906B-88EE-E90D-9E7CCF2E1E0B}"/>
              </a:ext>
            </a:extLst>
          </p:cNvPr>
          <p:cNvCxnSpPr>
            <a:cxnSpLocks/>
          </p:cNvCxnSpPr>
          <p:nvPr/>
        </p:nvCxnSpPr>
        <p:spPr>
          <a:xfrm>
            <a:off x="197224" y="717179"/>
            <a:ext cx="11520000" cy="0"/>
          </a:xfrm>
          <a:prstGeom prst="line">
            <a:avLst/>
          </a:prstGeom>
          <a:ln>
            <a:solidFill>
              <a:schemeClr val="tx1"/>
            </a:solidFill>
            <a:prstDash val="sysDot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>
            <a:extLst>
              <a:ext uri="{FF2B5EF4-FFF2-40B4-BE49-F238E27FC236}">
                <a16:creationId xmlns:a16="http://schemas.microsoft.com/office/drawing/2014/main" id="{230AC6AB-C33D-E712-956B-8F7BB57456C2}"/>
              </a:ext>
            </a:extLst>
          </p:cNvPr>
          <p:cNvSpPr/>
          <p:nvPr/>
        </p:nvSpPr>
        <p:spPr>
          <a:xfrm>
            <a:off x="197224" y="161366"/>
            <a:ext cx="3370729" cy="4123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spc="3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2.UEFI BIOS</a:t>
            </a:r>
            <a:endParaRPr lang="ko-KR" altLang="en-US" sz="2000" spc="30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4" name="슬라이드 번호 개체 틀 3">
            <a:extLst>
              <a:ext uri="{FF2B5EF4-FFF2-40B4-BE49-F238E27FC236}">
                <a16:creationId xmlns:a16="http://schemas.microsoft.com/office/drawing/2014/main" id="{FA1CFD58-0EA8-1D6E-478D-276BC054D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21588" y="6374280"/>
            <a:ext cx="2743200" cy="365125"/>
          </a:xfrm>
        </p:spPr>
        <p:txBody>
          <a:bodyPr/>
          <a:lstStyle/>
          <a:p>
            <a:r>
              <a:rPr lang="en-US" altLang="ko-KR" dirty="0">
                <a:solidFill>
                  <a:schemeClr val="tx1"/>
                </a:solidFill>
              </a:rPr>
              <a:t>16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CC6982B-D466-580E-A323-CB04DB16FE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41074" y="1079769"/>
            <a:ext cx="8109852" cy="483165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EEDABE4-B00E-8F44-88C5-A3DB0C84EE46}"/>
              </a:ext>
            </a:extLst>
          </p:cNvPr>
          <p:cNvSpPr txBox="1"/>
          <p:nvPr/>
        </p:nvSpPr>
        <p:spPr>
          <a:xfrm>
            <a:off x="2041074" y="5925464"/>
            <a:ext cx="81098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2">
                    <a:lumMod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EFI </a:t>
            </a:r>
            <a:r>
              <a:rPr lang="ko-KR" altLang="en-US" sz="1400" dirty="0">
                <a:solidFill>
                  <a:schemeClr val="bg2">
                    <a:lumMod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시스템 파티션이 있는 저장소의 경우 </a:t>
            </a:r>
            <a:endParaRPr lang="en-US" altLang="ko-KR" sz="1400" dirty="0">
              <a:solidFill>
                <a:schemeClr val="bg2">
                  <a:lumMod val="50000"/>
                </a:schemeClr>
              </a:solidFill>
              <a:latin typeface="새굴림" panose="02030600000101010101" pitchFamily="18" charset="-127"/>
              <a:ea typeface="새굴림" panose="02030600000101010101" pitchFamily="18" charset="-127"/>
            </a:endParaRPr>
          </a:p>
          <a:p>
            <a:pPr algn="ctr"/>
            <a:r>
              <a:rPr lang="en-US" altLang="ko-KR" sz="1400" dirty="0">
                <a:solidFill>
                  <a:schemeClr val="bg2">
                    <a:lumMod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UEFI BIOS </a:t>
            </a:r>
            <a:r>
              <a:rPr lang="ko-KR" altLang="en-US" sz="1400" dirty="0">
                <a:solidFill>
                  <a:schemeClr val="bg2">
                    <a:lumMod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부트 옵션에서 감지할 수 있는 것을 알 수 있다</a:t>
            </a:r>
            <a:r>
              <a:rPr lang="en-US" altLang="ko-KR" sz="1400" dirty="0">
                <a:solidFill>
                  <a:schemeClr val="bg2">
                    <a:lumMod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.</a:t>
            </a:r>
            <a:endParaRPr lang="ko-KR" altLang="en-US" sz="1400" dirty="0">
              <a:solidFill>
                <a:schemeClr val="bg2">
                  <a:lumMod val="50000"/>
                </a:schemeClr>
              </a:solidFill>
              <a:latin typeface="새굴림" panose="02030600000101010101" pitchFamily="18" charset="-127"/>
              <a:ea typeface="새굴림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178254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7A0A4BC-906B-88EE-E90D-9E7CCF2E1E0B}"/>
              </a:ext>
            </a:extLst>
          </p:cNvPr>
          <p:cNvCxnSpPr>
            <a:cxnSpLocks/>
          </p:cNvCxnSpPr>
          <p:nvPr/>
        </p:nvCxnSpPr>
        <p:spPr>
          <a:xfrm>
            <a:off x="197224" y="717179"/>
            <a:ext cx="11520000" cy="0"/>
          </a:xfrm>
          <a:prstGeom prst="line">
            <a:avLst/>
          </a:prstGeom>
          <a:ln>
            <a:solidFill>
              <a:schemeClr val="tx1"/>
            </a:solidFill>
            <a:prstDash val="sysDot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>
            <a:extLst>
              <a:ext uri="{FF2B5EF4-FFF2-40B4-BE49-F238E27FC236}">
                <a16:creationId xmlns:a16="http://schemas.microsoft.com/office/drawing/2014/main" id="{230AC6AB-C33D-E712-956B-8F7BB57456C2}"/>
              </a:ext>
            </a:extLst>
          </p:cNvPr>
          <p:cNvSpPr/>
          <p:nvPr/>
        </p:nvSpPr>
        <p:spPr>
          <a:xfrm>
            <a:off x="197224" y="161366"/>
            <a:ext cx="4189719" cy="4123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spc="3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3. EFI APPLICATION</a:t>
            </a:r>
            <a:endParaRPr lang="ko-KR" altLang="en-US" sz="2000" spc="30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4" name="슬라이드 번호 개체 틀 3">
            <a:extLst>
              <a:ext uri="{FF2B5EF4-FFF2-40B4-BE49-F238E27FC236}">
                <a16:creationId xmlns:a16="http://schemas.microsoft.com/office/drawing/2014/main" id="{FA1CFD58-0EA8-1D6E-478D-276BC054D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21588" y="6374280"/>
            <a:ext cx="2743200" cy="365125"/>
          </a:xfrm>
        </p:spPr>
        <p:txBody>
          <a:bodyPr/>
          <a:lstStyle/>
          <a:p>
            <a:r>
              <a:rPr lang="en-US" altLang="ko-KR" dirty="0"/>
              <a:t>16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0141FD-69EA-B057-F68C-FBD931C72CC7}"/>
              </a:ext>
            </a:extLst>
          </p:cNvPr>
          <p:cNvSpPr txBox="1"/>
          <p:nvPr/>
        </p:nvSpPr>
        <p:spPr>
          <a:xfrm>
            <a:off x="413657" y="892395"/>
            <a:ext cx="4245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pc="300" dirty="0"/>
              <a:t>EFI APPLICATION </a:t>
            </a:r>
            <a:r>
              <a:rPr lang="ko-KR" altLang="en-US" spc="300" dirty="0"/>
              <a:t>구동</a:t>
            </a:r>
            <a:endParaRPr lang="en-US" altLang="ko-KR" spc="300" dirty="0"/>
          </a:p>
        </p:txBody>
      </p:sp>
      <p:pic>
        <p:nvPicPr>
          <p:cNvPr id="4" name="그림 3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F55E682D-CD41-4865-DF11-07CFBEEFE1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657" y="1375243"/>
            <a:ext cx="4664628" cy="5181599"/>
          </a:xfrm>
          <a:prstGeom prst="rect">
            <a:avLst/>
          </a:prstGeom>
        </p:spPr>
      </p:pic>
      <p:pic>
        <p:nvPicPr>
          <p:cNvPr id="8" name="그림 7" descr="텍스트, 소프트웨어, 번호, 폰트이(가) 표시된 사진&#10;&#10;자동 생성된 설명">
            <a:extLst>
              <a:ext uri="{FF2B5EF4-FFF2-40B4-BE49-F238E27FC236}">
                <a16:creationId xmlns:a16="http://schemas.microsoft.com/office/drawing/2014/main" id="{677585F8-99F6-ADD2-34D2-741FB873D8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1919" y="1375243"/>
            <a:ext cx="6229350" cy="2286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2EACA47-3DA9-3A7E-D856-D3BB34F56EC5}"/>
              </a:ext>
            </a:extLst>
          </p:cNvPr>
          <p:cNvSpPr txBox="1"/>
          <p:nvPr/>
        </p:nvSpPr>
        <p:spPr>
          <a:xfrm>
            <a:off x="5555269" y="607590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hlinkClick r:id="rId4"/>
              </a:rPr>
              <a:t>https://youtu.be/_ZSNY8IZ_Ms</a:t>
            </a:r>
            <a:r>
              <a:rPr lang="ko-KR" altLang="en-US" dirty="0"/>
              <a:t>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696296A-20C1-F8F6-3B03-BF2404BF1F4A}"/>
              </a:ext>
            </a:extLst>
          </p:cNvPr>
          <p:cNvSpPr txBox="1"/>
          <p:nvPr/>
        </p:nvSpPr>
        <p:spPr>
          <a:xfrm>
            <a:off x="5555269" y="5755750"/>
            <a:ext cx="4245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pc="300" dirty="0">
                <a:latin typeface="돋움" panose="020B0600000101010101" pitchFamily="50" charset="-127"/>
                <a:ea typeface="돋움" panose="020B0600000101010101" pitchFamily="50" charset="-127"/>
              </a:rPr>
              <a:t>실행화면 ▼</a:t>
            </a:r>
            <a:endParaRPr lang="en-US" altLang="ko-KR" spc="300" dirty="0">
              <a:latin typeface="돋움" panose="020B0600000101010101" pitchFamily="50" charset="-127"/>
              <a:ea typeface="돋움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EC801E4-D129-2D7A-84D0-AF685D1EB0B9}"/>
              </a:ext>
            </a:extLst>
          </p:cNvPr>
          <p:cNvSpPr txBox="1"/>
          <p:nvPr/>
        </p:nvSpPr>
        <p:spPr>
          <a:xfrm>
            <a:off x="5555269" y="3798348"/>
            <a:ext cx="6005360" cy="1815882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새굴림" panose="02030600000101010101" pitchFamily="18" charset="-127"/>
                <a:ea typeface="새굴림" panose="02030600000101010101" pitchFamily="18" charset="-127"/>
              </a:rPr>
              <a:t>해당 과정은</a:t>
            </a:r>
            <a:endParaRPr lang="en-US" altLang="ko-KR" sz="1400" dirty="0">
              <a:latin typeface="새굴림" panose="02030600000101010101" pitchFamily="18" charset="-127"/>
              <a:ea typeface="새굴림" panose="02030600000101010101" pitchFamily="18" charset="-127"/>
            </a:endParaRPr>
          </a:p>
          <a:p>
            <a:endParaRPr lang="en-US" altLang="ko-KR" sz="1400" dirty="0">
              <a:latin typeface="새굴림" panose="02030600000101010101" pitchFamily="18" charset="-127"/>
              <a:ea typeface="새굴림" panose="02030600000101010101" pitchFamily="18" charset="-127"/>
            </a:endParaRPr>
          </a:p>
          <a:p>
            <a:r>
              <a:rPr lang="ko-KR" altLang="en-US" sz="1400" dirty="0">
                <a:latin typeface="새굴림" panose="02030600000101010101" pitchFamily="18" charset="-127"/>
                <a:ea typeface="새굴림" panose="02030600000101010101" pitchFamily="18" charset="-127"/>
              </a:rPr>
              <a:t>옆에 있는 소스코드</a:t>
            </a:r>
            <a:r>
              <a:rPr lang="en-US" altLang="ko-KR" sz="1400" dirty="0">
                <a:latin typeface="새굴림" panose="02030600000101010101" pitchFamily="18" charset="-127"/>
                <a:ea typeface="새굴림" panose="02030600000101010101" pitchFamily="18" charset="-127"/>
              </a:rPr>
              <a:t>(Hello World </a:t>
            </a:r>
            <a:r>
              <a:rPr lang="ko-KR" altLang="en-US" sz="1400" dirty="0">
                <a:latin typeface="새굴림" panose="02030600000101010101" pitchFamily="18" charset="-127"/>
                <a:ea typeface="새굴림" panose="02030600000101010101" pitchFamily="18" charset="-127"/>
              </a:rPr>
              <a:t>찍는 프로그램</a:t>
            </a:r>
            <a:r>
              <a:rPr lang="en-US" altLang="ko-KR" sz="1400" dirty="0">
                <a:latin typeface="새굴림" panose="02030600000101010101" pitchFamily="18" charset="-127"/>
                <a:ea typeface="새굴림" panose="02030600000101010101" pitchFamily="18" charset="-127"/>
              </a:rPr>
              <a:t>)</a:t>
            </a:r>
            <a:r>
              <a:rPr lang="ko-KR" altLang="en-US" sz="1400" dirty="0">
                <a:latin typeface="새굴림" panose="02030600000101010101" pitchFamily="18" charset="-127"/>
                <a:ea typeface="새굴림" panose="02030600000101010101" pitchFamily="18" charset="-127"/>
              </a:rPr>
              <a:t>를 컴파일 하여 </a:t>
            </a:r>
            <a:endParaRPr lang="en-US" altLang="ko-KR" sz="1400" dirty="0">
              <a:latin typeface="새굴림" panose="02030600000101010101" pitchFamily="18" charset="-127"/>
              <a:ea typeface="새굴림" panose="02030600000101010101" pitchFamily="18" charset="-127"/>
            </a:endParaRPr>
          </a:p>
          <a:p>
            <a:r>
              <a:rPr lang="en-US" altLang="ko-KR" sz="1400" dirty="0">
                <a:latin typeface="새굴림" panose="02030600000101010101" pitchFamily="18" charset="-127"/>
                <a:ea typeface="새굴림" panose="02030600000101010101" pitchFamily="18" charset="-127"/>
              </a:rPr>
              <a:t>EFI </a:t>
            </a:r>
            <a:r>
              <a:rPr lang="ko-KR" altLang="en-US" sz="1400" dirty="0">
                <a:latin typeface="새굴림" panose="02030600000101010101" pitchFamily="18" charset="-127"/>
                <a:ea typeface="새굴림" panose="02030600000101010101" pitchFamily="18" charset="-127"/>
              </a:rPr>
              <a:t>실행파일</a:t>
            </a:r>
            <a:r>
              <a:rPr lang="en-US" altLang="ko-KR" sz="1400" dirty="0">
                <a:latin typeface="새굴림" panose="02030600000101010101" pitchFamily="18" charset="-127"/>
                <a:ea typeface="새굴림" panose="02030600000101010101" pitchFamily="18" charset="-127"/>
              </a:rPr>
              <a:t>(BOOTX64.EFI)</a:t>
            </a:r>
            <a:r>
              <a:rPr lang="ko-KR" altLang="en-US" sz="1400" dirty="0">
                <a:latin typeface="새굴림" panose="02030600000101010101" pitchFamily="18" charset="-127"/>
                <a:ea typeface="새굴림" panose="02030600000101010101" pitchFamily="18" charset="-127"/>
              </a:rPr>
              <a:t>로 만든 후</a:t>
            </a:r>
            <a:endParaRPr lang="en-US" altLang="ko-KR" sz="1400" dirty="0">
              <a:latin typeface="새굴림" panose="02030600000101010101" pitchFamily="18" charset="-127"/>
              <a:ea typeface="새굴림" panose="02030600000101010101" pitchFamily="18" charset="-127"/>
            </a:endParaRPr>
          </a:p>
          <a:p>
            <a:endParaRPr lang="en-US" altLang="ko-KR" sz="1400" dirty="0">
              <a:latin typeface="새굴림" panose="02030600000101010101" pitchFamily="18" charset="-127"/>
              <a:ea typeface="새굴림" panose="02030600000101010101" pitchFamily="18" charset="-127"/>
            </a:endParaRPr>
          </a:p>
          <a:p>
            <a:r>
              <a:rPr lang="en-US" altLang="ko-KR" sz="1400" dirty="0">
                <a:latin typeface="새굴림" panose="02030600000101010101" pitchFamily="18" charset="-127"/>
                <a:ea typeface="새굴림" panose="02030600000101010101" pitchFamily="18" charset="-127"/>
              </a:rPr>
              <a:t>FAT32 </a:t>
            </a:r>
            <a:r>
              <a:rPr lang="ko-KR" altLang="en-US" sz="1400" dirty="0">
                <a:latin typeface="새굴림" panose="02030600000101010101" pitchFamily="18" charset="-127"/>
                <a:ea typeface="새굴림" panose="02030600000101010101" pitchFamily="18" charset="-127"/>
              </a:rPr>
              <a:t>파일시스템으로 초기화한 </a:t>
            </a:r>
            <a:r>
              <a:rPr lang="en-US" altLang="ko-KR" sz="1400" dirty="0">
                <a:latin typeface="새굴림" panose="02030600000101010101" pitchFamily="18" charset="-127"/>
                <a:ea typeface="새굴림" panose="02030600000101010101" pitchFamily="18" charset="-127"/>
              </a:rPr>
              <a:t>USB </a:t>
            </a:r>
            <a:r>
              <a:rPr lang="ko-KR" altLang="en-US" sz="1400" dirty="0">
                <a:latin typeface="새굴림" panose="02030600000101010101" pitchFamily="18" charset="-127"/>
                <a:ea typeface="새굴림" panose="02030600000101010101" pitchFamily="18" charset="-127"/>
              </a:rPr>
              <a:t>저장장치에 </a:t>
            </a:r>
            <a:endParaRPr lang="en-US" altLang="ko-KR" sz="1400" dirty="0">
              <a:latin typeface="새굴림" panose="02030600000101010101" pitchFamily="18" charset="-127"/>
              <a:ea typeface="새굴림" panose="02030600000101010101" pitchFamily="18" charset="-127"/>
            </a:endParaRPr>
          </a:p>
          <a:p>
            <a:r>
              <a:rPr lang="ko-KR" altLang="en-US" sz="1400" dirty="0" err="1">
                <a:latin typeface="새굴림" panose="02030600000101010101" pitchFamily="18" charset="-127"/>
                <a:ea typeface="새굴림" panose="02030600000101010101" pitchFamily="18" charset="-127"/>
              </a:rPr>
              <a:t>저장해놓은</a:t>
            </a:r>
            <a:r>
              <a:rPr lang="ko-KR" altLang="en-US" sz="1400" dirty="0">
                <a:latin typeface="새굴림" panose="02030600000101010101" pitchFamily="18" charset="-127"/>
                <a:ea typeface="새굴림" panose="02030600000101010101" pitchFamily="18" charset="-127"/>
              </a:rPr>
              <a:t> </a:t>
            </a:r>
            <a:r>
              <a:rPr lang="en-US" altLang="ko-KR" sz="1400" dirty="0">
                <a:latin typeface="새굴림" panose="02030600000101010101" pitchFamily="18" charset="-127"/>
                <a:ea typeface="새굴림" panose="02030600000101010101" pitchFamily="18" charset="-127"/>
              </a:rPr>
              <a:t>EFI </a:t>
            </a:r>
            <a:r>
              <a:rPr lang="ko-KR" altLang="en-US" sz="1400" dirty="0">
                <a:latin typeface="새굴림" panose="02030600000101010101" pitchFamily="18" charset="-127"/>
                <a:ea typeface="새굴림" panose="02030600000101010101" pitchFamily="18" charset="-127"/>
              </a:rPr>
              <a:t>실행파일을 </a:t>
            </a:r>
            <a:r>
              <a:rPr lang="en-US" altLang="ko-KR" sz="1400" dirty="0">
                <a:latin typeface="새굴림" panose="02030600000101010101" pitchFamily="18" charset="-127"/>
                <a:ea typeface="새굴림" panose="02030600000101010101" pitchFamily="18" charset="-127"/>
              </a:rPr>
              <a:t>EFI/BOOT </a:t>
            </a:r>
            <a:r>
              <a:rPr lang="ko-KR" altLang="en-US" sz="1400" dirty="0">
                <a:latin typeface="새굴림" panose="02030600000101010101" pitchFamily="18" charset="-127"/>
                <a:ea typeface="새굴림" panose="02030600000101010101" pitchFamily="18" charset="-127"/>
              </a:rPr>
              <a:t>폴더 내부에 삽입한 후</a:t>
            </a:r>
            <a:endParaRPr lang="en-US" altLang="ko-KR" sz="1400" dirty="0">
              <a:latin typeface="새굴림" panose="02030600000101010101" pitchFamily="18" charset="-127"/>
              <a:ea typeface="새굴림" panose="02030600000101010101" pitchFamily="18" charset="-127"/>
            </a:endParaRPr>
          </a:p>
          <a:p>
            <a:r>
              <a:rPr lang="ko-KR" altLang="en-US" sz="1400" dirty="0">
                <a:latin typeface="새굴림" panose="02030600000101010101" pitchFamily="18" charset="-127"/>
                <a:ea typeface="새굴림" panose="02030600000101010101" pitchFamily="18" charset="-127"/>
              </a:rPr>
              <a:t>바이오스에서 해당 파일을 실행하는 작업을 진행하였다</a:t>
            </a:r>
            <a:r>
              <a:rPr lang="en-US" altLang="ko-KR" sz="1400" dirty="0">
                <a:latin typeface="새굴림" panose="02030600000101010101" pitchFamily="18" charset="-127"/>
                <a:ea typeface="새굴림" panose="02030600000101010101" pitchFamily="18" charset="-127"/>
              </a:rPr>
              <a:t>.</a:t>
            </a:r>
            <a:endParaRPr lang="ko-KR" altLang="en-US" sz="1400" dirty="0">
              <a:latin typeface="새굴림" panose="02030600000101010101" pitchFamily="18" charset="-127"/>
              <a:ea typeface="새굴림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675589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230AC6AB-C33D-E712-956B-8F7BB57456C2}"/>
              </a:ext>
            </a:extLst>
          </p:cNvPr>
          <p:cNvSpPr/>
          <p:nvPr/>
        </p:nvSpPr>
        <p:spPr>
          <a:xfrm>
            <a:off x="304804" y="280471"/>
            <a:ext cx="3135085" cy="80810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spc="600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Reference</a:t>
            </a:r>
            <a:endParaRPr lang="ko-KR" altLang="en-US" sz="2400" b="1" spc="600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3DFDD664-679E-7C92-115E-93F7AB833A33}"/>
              </a:ext>
            </a:extLst>
          </p:cNvPr>
          <p:cNvCxnSpPr>
            <a:cxnSpLocks/>
          </p:cNvCxnSpPr>
          <p:nvPr/>
        </p:nvCxnSpPr>
        <p:spPr>
          <a:xfrm>
            <a:off x="336000" y="1088573"/>
            <a:ext cx="11520000" cy="0"/>
          </a:xfrm>
          <a:prstGeom prst="line">
            <a:avLst/>
          </a:prstGeom>
          <a:ln>
            <a:solidFill>
              <a:schemeClr val="tx1"/>
            </a:solidFill>
            <a:prstDash val="sysDot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내용 개체 틀 2">
            <a:extLst>
              <a:ext uri="{FF2B5EF4-FFF2-40B4-BE49-F238E27FC236}">
                <a16:creationId xmlns:a16="http://schemas.microsoft.com/office/drawing/2014/main" id="{F408257B-FD7D-E9DA-21A4-C2C17FAD76D2}"/>
              </a:ext>
            </a:extLst>
          </p:cNvPr>
          <p:cNvSpPr txBox="1">
            <a:spLocks/>
          </p:cNvSpPr>
          <p:nvPr/>
        </p:nvSpPr>
        <p:spPr>
          <a:xfrm>
            <a:off x="359229" y="1251859"/>
            <a:ext cx="11496771" cy="5421084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>
              <a:spcBef>
                <a:spcPts val="200"/>
              </a:spcBef>
              <a:buNone/>
            </a:pPr>
            <a:r>
              <a:rPr lang="en-US" altLang="ko-KR" sz="1800" dirty="0"/>
              <a:t>『 </a:t>
            </a:r>
            <a:r>
              <a:rPr lang="en-US" altLang="ko-KR" sz="1800" dirty="0">
                <a:hlinkClick r:id="rId2"/>
              </a:rPr>
              <a:t>https://en.wikipedia.org/wiki/BIOS</a:t>
            </a:r>
            <a:r>
              <a:rPr lang="en-US" altLang="ko-KR" sz="1800" dirty="0"/>
              <a:t> 』</a:t>
            </a:r>
          </a:p>
          <a:p>
            <a:pPr marL="0" lvl="1" indent="0">
              <a:spcBef>
                <a:spcPts val="200"/>
              </a:spcBef>
              <a:buNone/>
            </a:pPr>
            <a:r>
              <a:rPr lang="en-US" altLang="ko-KR" sz="1800" dirty="0"/>
              <a:t>『 </a:t>
            </a:r>
            <a:r>
              <a:rPr lang="en-US" altLang="ko-KR" sz="1800" dirty="0">
                <a:hlinkClick r:id="rId3"/>
              </a:rPr>
              <a:t>https://uefi.org</a:t>
            </a:r>
            <a:r>
              <a:rPr lang="en-US" altLang="ko-KR" sz="1800" dirty="0"/>
              <a:t> 』</a:t>
            </a:r>
          </a:p>
          <a:p>
            <a:pPr marL="0" lvl="1" indent="0">
              <a:spcBef>
                <a:spcPts val="200"/>
              </a:spcBef>
              <a:buNone/>
            </a:pPr>
            <a:r>
              <a:rPr lang="en-US" altLang="ko-KR" sz="1800" dirty="0"/>
              <a:t>『 </a:t>
            </a:r>
            <a:r>
              <a:rPr lang="en-US" altLang="ko-KR" sz="1800" dirty="0">
                <a:hlinkClick r:id="rId4"/>
              </a:rPr>
              <a:t>https://evatech.com.au/docs/6/maintenance/27/motherboard-debug-lights</a:t>
            </a:r>
            <a:r>
              <a:rPr lang="en-US" altLang="ko-KR" sz="1800" dirty="0"/>
              <a:t> 』</a:t>
            </a:r>
          </a:p>
          <a:p>
            <a:pPr marL="0" lvl="1" indent="0">
              <a:spcBef>
                <a:spcPts val="200"/>
              </a:spcBef>
              <a:buNone/>
            </a:pPr>
            <a:r>
              <a:rPr lang="en-US" altLang="ko-KR" sz="1800" dirty="0"/>
              <a:t>『 </a:t>
            </a:r>
            <a:r>
              <a:rPr lang="en-US" altLang="ko-KR" sz="1800" dirty="0">
                <a:hlinkClick r:id="rId5"/>
              </a:rPr>
              <a:t>https://kr.msi.com</a:t>
            </a:r>
            <a:r>
              <a:rPr lang="en-US" altLang="ko-KR" sz="1800" dirty="0"/>
              <a:t> 』</a:t>
            </a:r>
          </a:p>
          <a:p>
            <a:pPr marL="0" lvl="1" indent="0">
              <a:spcBef>
                <a:spcPts val="200"/>
              </a:spcBef>
              <a:buNone/>
            </a:pPr>
            <a:r>
              <a:rPr lang="en-US" altLang="ko-KR" sz="1800" dirty="0"/>
              <a:t>『 </a:t>
            </a:r>
            <a:r>
              <a:rPr lang="en-US" altLang="ko-KR" sz="1800" dirty="0">
                <a:hlinkClick r:id="rId6"/>
              </a:rPr>
              <a:t>https://www.easeus.co.kr/partition-manager-software/uefi-vs-bios.html</a:t>
            </a:r>
            <a:r>
              <a:rPr lang="en-US" altLang="ko-KR" sz="1800" dirty="0"/>
              <a:t> 』</a:t>
            </a:r>
          </a:p>
          <a:p>
            <a:pPr marL="0" lvl="1" indent="0">
              <a:spcBef>
                <a:spcPts val="200"/>
              </a:spcBef>
              <a:buNone/>
            </a:pPr>
            <a:r>
              <a:rPr lang="en-US" altLang="ko-KR" sz="1800" dirty="0"/>
              <a:t>『 </a:t>
            </a:r>
            <a:r>
              <a:rPr lang="en-US" altLang="ko-KR" sz="1800" dirty="0">
                <a:hlinkClick r:id="rId7"/>
              </a:rPr>
              <a:t>https://ceon.tistory.com/71</a:t>
            </a:r>
            <a:r>
              <a:rPr lang="en-US" altLang="ko-KR" sz="1800" dirty="0"/>
              <a:t> 』</a:t>
            </a:r>
          </a:p>
          <a:p>
            <a:pPr marL="0" lvl="1" indent="0">
              <a:spcBef>
                <a:spcPts val="200"/>
              </a:spcBef>
              <a:buNone/>
            </a:pPr>
            <a:r>
              <a:rPr lang="en-US" altLang="ko-KR" sz="1800" dirty="0"/>
              <a:t>『 </a:t>
            </a:r>
            <a:r>
              <a:rPr lang="en-US" altLang="ko-KR" sz="1800" dirty="0">
                <a:hlinkClick r:id="rId8"/>
              </a:rPr>
              <a:t>https://learn.microsoft.com/ko-kr/troubleshoot/windows-server/backup-and-storage/support-for-hard-disks-exceeding-2-tb</a:t>
            </a:r>
            <a:r>
              <a:rPr lang="en-US" altLang="ko-KR" sz="1800" dirty="0"/>
              <a:t> 』</a:t>
            </a:r>
          </a:p>
          <a:p>
            <a:pPr marL="0" lvl="1" indent="0">
              <a:spcBef>
                <a:spcPts val="200"/>
              </a:spcBef>
              <a:buNone/>
            </a:pPr>
            <a:r>
              <a:rPr lang="en-US" altLang="ko-KR" sz="1800" dirty="0"/>
              <a:t>『 </a:t>
            </a:r>
            <a:r>
              <a:rPr lang="en-US" altLang="ko-KR" sz="1800" dirty="0">
                <a:hlinkClick r:id="rId9"/>
              </a:rPr>
              <a:t>https://en.wikipedia.org/wiki/Power-on_self-test</a:t>
            </a:r>
            <a:r>
              <a:rPr lang="en-US" altLang="ko-KR" sz="1800" dirty="0"/>
              <a:t> 』</a:t>
            </a:r>
          </a:p>
          <a:p>
            <a:pPr marL="0" lvl="1" indent="0">
              <a:spcBef>
                <a:spcPts val="200"/>
              </a:spcBef>
              <a:buNone/>
            </a:pPr>
            <a:r>
              <a:rPr lang="en-US" altLang="ko-KR" sz="1800" dirty="0"/>
              <a:t>『 </a:t>
            </a:r>
            <a:r>
              <a:rPr lang="en-US" altLang="ko-KR" sz="1800" dirty="0">
                <a:hlinkClick r:id="rId10"/>
              </a:rPr>
              <a:t>https://www.cgdirector.com/what-is-pc-post-posting/</a:t>
            </a:r>
            <a:r>
              <a:rPr lang="en-US" altLang="ko-KR" sz="1800" dirty="0"/>
              <a:t> 』</a:t>
            </a:r>
          </a:p>
          <a:p>
            <a:pPr marL="0" lvl="1" indent="0">
              <a:spcBef>
                <a:spcPts val="200"/>
              </a:spcBef>
              <a:buNone/>
            </a:pPr>
            <a:r>
              <a:rPr lang="en-US" altLang="ko-KR" sz="1800" dirty="0"/>
              <a:t>『 </a:t>
            </a:r>
            <a:r>
              <a:rPr lang="en-US" altLang="ko-KR" sz="1800" dirty="0">
                <a:hlinkClick r:id="rId11"/>
              </a:rPr>
              <a:t>https://en.wikipedia.org/wiki/UEFI_Forum</a:t>
            </a:r>
            <a:r>
              <a:rPr lang="en-US" altLang="ko-KR" sz="1800" dirty="0"/>
              <a:t> 』</a:t>
            </a:r>
          </a:p>
          <a:p>
            <a:pPr marL="0" lvl="1" indent="0">
              <a:spcBef>
                <a:spcPts val="200"/>
              </a:spcBef>
              <a:buNone/>
            </a:pPr>
            <a:r>
              <a:rPr lang="en-US" altLang="ko-KR" sz="1800" dirty="0"/>
              <a:t>『 </a:t>
            </a:r>
            <a:r>
              <a:rPr lang="en-US" altLang="ko-KR" sz="1800" dirty="0">
                <a:hlinkClick r:id="rId12"/>
              </a:rPr>
              <a:t>https://www.asus.com/kr</a:t>
            </a:r>
            <a:r>
              <a:rPr lang="en-US" altLang="ko-KR" sz="1800" dirty="0"/>
              <a:t> 』</a:t>
            </a:r>
          </a:p>
          <a:p>
            <a:pPr marL="0" lvl="1" indent="0">
              <a:spcBef>
                <a:spcPts val="200"/>
              </a:spcBef>
              <a:buNone/>
            </a:pPr>
            <a:r>
              <a:rPr lang="en-US" altLang="ko-KR" sz="1800" dirty="0"/>
              <a:t>『 </a:t>
            </a:r>
            <a:r>
              <a:rPr lang="en-US" altLang="ko-KR" sz="1800" dirty="0">
                <a:hlinkClick r:id="rId13"/>
              </a:rPr>
              <a:t>https://www.minitool.com/partition-disk/mbr-vs-gpt-guide.html</a:t>
            </a:r>
            <a:r>
              <a:rPr lang="en-US" altLang="ko-KR" sz="1800" dirty="0"/>
              <a:t> 』</a:t>
            </a:r>
          </a:p>
          <a:p>
            <a:pPr marL="0" lvl="1" indent="0">
              <a:spcBef>
                <a:spcPts val="200"/>
              </a:spcBef>
              <a:buNone/>
            </a:pPr>
            <a:r>
              <a:rPr lang="en-US" altLang="ko-KR" sz="1800" dirty="0"/>
              <a:t>『 </a:t>
            </a:r>
            <a:r>
              <a:rPr lang="en-US" altLang="ko-KR" sz="1800" dirty="0">
                <a:hlinkClick r:id="rId14"/>
              </a:rPr>
              <a:t>https://wiki.teltonika-networks.com/index.php?title=Secure_Boot&amp;mobileaction=toggle_view_desktop</a:t>
            </a:r>
            <a:r>
              <a:rPr lang="en-US" altLang="ko-KR" sz="1800" dirty="0"/>
              <a:t> 』</a:t>
            </a:r>
          </a:p>
          <a:p>
            <a:pPr marL="0" lvl="1" indent="0">
              <a:spcBef>
                <a:spcPts val="200"/>
              </a:spcBef>
              <a:buNone/>
            </a:pPr>
            <a:r>
              <a:rPr lang="en-US" altLang="ko-KR" sz="1800" dirty="0"/>
              <a:t>『 </a:t>
            </a:r>
            <a:r>
              <a:rPr lang="en-US" altLang="ko-KR" sz="1800" dirty="0">
                <a:hlinkClick r:id="rId15"/>
              </a:rPr>
              <a:t>https://www.intel.la/content/www/xl/es/architecture-and-technology/unified-extensible-firmware-interface/efi-homepage-general-technology.html</a:t>
            </a:r>
            <a:r>
              <a:rPr lang="en-US" altLang="ko-KR" sz="1800" dirty="0"/>
              <a:t> 』</a:t>
            </a:r>
          </a:p>
          <a:p>
            <a:pPr marL="0" lvl="1" indent="0">
              <a:spcBef>
                <a:spcPts val="200"/>
              </a:spcBef>
              <a:buNone/>
            </a:pPr>
            <a:r>
              <a:rPr lang="en-US" altLang="ko-KR" sz="1800" dirty="0"/>
              <a:t>『 </a:t>
            </a:r>
            <a:r>
              <a:rPr lang="en-US" altLang="ko-KR" sz="1800" dirty="0">
                <a:hlinkClick r:id="rId16"/>
              </a:rPr>
              <a:t>https://blog.knoldus.com/uefi-v-s-bios/</a:t>
            </a:r>
            <a:r>
              <a:rPr lang="en-US" altLang="ko-KR" sz="1800" dirty="0"/>
              <a:t> 』</a:t>
            </a:r>
          </a:p>
          <a:p>
            <a:pPr marL="0" lvl="1" indent="0">
              <a:spcBef>
                <a:spcPts val="200"/>
              </a:spcBef>
              <a:buNone/>
            </a:pPr>
            <a:r>
              <a:rPr lang="en-US" altLang="ko-KR" sz="1800" dirty="0"/>
              <a:t>『 </a:t>
            </a:r>
            <a:r>
              <a:rPr lang="en-US" altLang="ko-KR" sz="1800" dirty="0">
                <a:hlinkClick r:id="rId17"/>
              </a:rPr>
              <a:t>https://learn.microsoft.com/en-us/windows-hardware/drivers/bringup/uefi-in-windows</a:t>
            </a:r>
            <a:r>
              <a:rPr lang="en-US" altLang="ko-KR" sz="1800" dirty="0"/>
              <a:t> 』</a:t>
            </a:r>
          </a:p>
          <a:p>
            <a:pPr marL="0" lvl="1" indent="0">
              <a:spcBef>
                <a:spcPts val="200"/>
              </a:spcBef>
              <a:buNone/>
            </a:pPr>
            <a:r>
              <a:rPr lang="en-US" altLang="ko-KR" sz="1800" dirty="0"/>
              <a:t>『 </a:t>
            </a:r>
            <a:r>
              <a:rPr lang="en-US" altLang="ko-KR" sz="1800" dirty="0">
                <a:hlinkClick r:id="rId18"/>
              </a:rPr>
              <a:t>https://github.com/uchan-nos/mikanos-build</a:t>
            </a:r>
            <a:r>
              <a:rPr lang="en-US" altLang="ko-KR" sz="1800" dirty="0"/>
              <a:t> 』</a:t>
            </a:r>
          </a:p>
          <a:p>
            <a:pPr marL="0" lvl="1" indent="0">
              <a:spcBef>
                <a:spcPts val="200"/>
              </a:spcBef>
              <a:buNone/>
            </a:pPr>
            <a:endParaRPr lang="en-US" altLang="ko-KR" sz="1600" dirty="0"/>
          </a:p>
        </p:txBody>
      </p:sp>
    </p:spTree>
    <p:extLst>
      <p:ext uri="{BB962C8B-B14F-4D97-AF65-F5344CB8AC3E}">
        <p14:creationId xmlns:p14="http://schemas.microsoft.com/office/powerpoint/2010/main" val="19737680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FF8B48-7DED-E881-C4BD-4B7312AA62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>
            <a:normAutofit/>
          </a:bodyPr>
          <a:lstStyle/>
          <a:p>
            <a:r>
              <a:rPr lang="ko-KR" altLang="en-US" sz="8000" b="1" spc="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37071754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5D0E2D-3B7A-8904-80EC-15479B328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CONTENTS</a:t>
            </a:r>
            <a:endParaRPr lang="ko-KR" altLang="en-US" b="1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D40EA18-9819-F2DF-C2AA-CD3583C25C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44940"/>
            <a:ext cx="10515600" cy="4351338"/>
          </a:xfrm>
        </p:spPr>
        <p:txBody>
          <a:bodyPr>
            <a:norm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altLang="ko-KR" spc="600" dirty="0">
                <a:latin typeface="HY견고딕" panose="02030600000101010101" pitchFamily="18" charset="-127"/>
                <a:ea typeface="HY견고딕" panose="02030600000101010101" pitchFamily="18" charset="-127"/>
              </a:rPr>
              <a:t>BIOS</a:t>
            </a:r>
          </a:p>
          <a:p>
            <a:pPr lvl="1"/>
            <a:r>
              <a:rPr lang="en-US" altLang="ko-KR" sz="20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BIOS</a:t>
            </a:r>
            <a:r>
              <a:rPr lang="ko-KR" altLang="en-US" sz="20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란 무엇인가</a:t>
            </a:r>
            <a:r>
              <a:rPr lang="en-US" altLang="ko-KR" sz="20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</a:p>
          <a:p>
            <a:pPr lvl="1"/>
            <a:r>
              <a:rPr lang="en-US" altLang="ko-KR" sz="20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BIOS</a:t>
            </a:r>
            <a:r>
              <a:rPr lang="ko-KR" altLang="en-US" sz="20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의 역할</a:t>
            </a:r>
            <a:endParaRPr lang="en-US" altLang="ko-KR" sz="2000" spc="3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1"/>
            <a:r>
              <a:rPr lang="en-US" altLang="ko-KR" sz="20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BIOS</a:t>
            </a:r>
            <a:r>
              <a:rPr lang="ko-KR" altLang="en-US" sz="20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의 한계점</a:t>
            </a:r>
            <a:endParaRPr lang="en-US" altLang="ko-KR" sz="2000" spc="3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altLang="ko-KR" spc="600" dirty="0">
                <a:latin typeface="HY견고딕" panose="02030600000101010101" pitchFamily="18" charset="-127"/>
                <a:ea typeface="HY견고딕" panose="02030600000101010101" pitchFamily="18" charset="-127"/>
              </a:rPr>
              <a:t>UEFI BIOS</a:t>
            </a:r>
          </a:p>
          <a:p>
            <a:pPr lvl="1"/>
            <a:r>
              <a:rPr lang="en-US" altLang="ko-KR" sz="20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UEFI BIOS</a:t>
            </a:r>
            <a:r>
              <a:rPr lang="ko-KR" altLang="en-US" sz="20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소개</a:t>
            </a:r>
            <a:endParaRPr lang="en-US" altLang="ko-KR" sz="2000" spc="3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1"/>
            <a:r>
              <a:rPr lang="en-US" altLang="ko-KR" sz="20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UEFI BIOS</a:t>
            </a:r>
            <a:r>
              <a:rPr lang="ko-KR" altLang="en-US" sz="20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에서 달라진 점</a:t>
            </a:r>
            <a:endParaRPr lang="en-US" altLang="ko-KR" sz="2000" spc="3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altLang="ko-KR" spc="600" dirty="0">
                <a:latin typeface="HY견고딕" panose="02030600000101010101" pitchFamily="18" charset="-127"/>
                <a:ea typeface="HY견고딕" panose="02030600000101010101" pitchFamily="18" charset="-127"/>
              </a:rPr>
              <a:t>EFI APPLICATION</a:t>
            </a:r>
          </a:p>
          <a:p>
            <a:pPr lvl="1"/>
            <a:r>
              <a:rPr lang="en-US" altLang="ko-KR" sz="20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EFI APPLCATION</a:t>
            </a:r>
            <a:r>
              <a:rPr lang="ko-KR" altLang="en-US" sz="20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구동</a:t>
            </a:r>
            <a:endParaRPr lang="en-US" altLang="ko-KR" sz="2000" spc="300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1"/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5DC36C6-AE87-4988-2AF9-06AACD67B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21588" y="6374280"/>
            <a:ext cx="2743200" cy="365125"/>
          </a:xfrm>
        </p:spPr>
        <p:txBody>
          <a:bodyPr/>
          <a:lstStyle/>
          <a:p>
            <a:r>
              <a:rPr lang="en-US" altLang="ko-KR" dirty="0">
                <a:solidFill>
                  <a:schemeClr val="tx1"/>
                </a:solidFill>
              </a:rPr>
              <a:t>2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05519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7A0A4BC-906B-88EE-E90D-9E7CCF2E1E0B}"/>
              </a:ext>
            </a:extLst>
          </p:cNvPr>
          <p:cNvCxnSpPr>
            <a:cxnSpLocks/>
          </p:cNvCxnSpPr>
          <p:nvPr/>
        </p:nvCxnSpPr>
        <p:spPr>
          <a:xfrm>
            <a:off x="197224" y="717179"/>
            <a:ext cx="11520000" cy="0"/>
          </a:xfrm>
          <a:prstGeom prst="line">
            <a:avLst/>
          </a:prstGeom>
          <a:ln>
            <a:solidFill>
              <a:schemeClr val="tx1"/>
            </a:solidFill>
            <a:prstDash val="sysDot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>
            <a:extLst>
              <a:ext uri="{FF2B5EF4-FFF2-40B4-BE49-F238E27FC236}">
                <a16:creationId xmlns:a16="http://schemas.microsoft.com/office/drawing/2014/main" id="{230AC6AB-C33D-E712-956B-8F7BB57456C2}"/>
              </a:ext>
            </a:extLst>
          </p:cNvPr>
          <p:cNvSpPr/>
          <p:nvPr/>
        </p:nvSpPr>
        <p:spPr>
          <a:xfrm>
            <a:off x="197224" y="161366"/>
            <a:ext cx="3370729" cy="4123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spc="3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1.BIOS</a:t>
            </a:r>
            <a:endParaRPr lang="ko-KR" altLang="en-US" sz="2000" spc="30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B98589D-1BC3-B5C8-43B1-F87419EE5EF7}"/>
              </a:ext>
            </a:extLst>
          </p:cNvPr>
          <p:cNvSpPr txBox="1"/>
          <p:nvPr/>
        </p:nvSpPr>
        <p:spPr>
          <a:xfrm>
            <a:off x="412374" y="959220"/>
            <a:ext cx="75124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■ 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BIOS(</a:t>
            </a:r>
            <a:r>
              <a:rPr lang="en-US" altLang="ko-KR" sz="2000" b="0" i="0" dirty="0">
                <a:solidFill>
                  <a:srgbClr val="202122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Basic Input/Output System)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란 무엇인가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D32082C2-FC0E-03F1-FB85-AD9A9A9A258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908" y="3757611"/>
            <a:ext cx="3884856" cy="242803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3B44745-A639-9225-0A0D-513145BF38C4}"/>
              </a:ext>
            </a:extLst>
          </p:cNvPr>
          <p:cNvSpPr txBox="1"/>
          <p:nvPr/>
        </p:nvSpPr>
        <p:spPr>
          <a:xfrm>
            <a:off x="788894" y="1470211"/>
            <a:ext cx="10031506" cy="1666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컴퓨터를 부팅하면 가장 먼저 실행되는 소프트웨어이자 펌웨어</a:t>
            </a:r>
            <a:endParaRPr lang="en-US" altLang="ko-KR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주로 메인보드에 </a:t>
            </a:r>
            <a:r>
              <a:rPr lang="en-US" altLang="ko-KR" dirty="0"/>
              <a:t>EPROM </a:t>
            </a:r>
            <a:r>
              <a:rPr lang="ko-KR" altLang="en-US" dirty="0"/>
              <a:t>또는 플래시메모리 형태로 존재</a:t>
            </a:r>
            <a:endParaRPr lang="en-US" altLang="ko-KR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dirty="0"/>
              <a:t>1975</a:t>
            </a:r>
            <a:r>
              <a:rPr lang="ko-KR" altLang="en-US" dirty="0"/>
              <a:t>년 </a:t>
            </a:r>
            <a:r>
              <a:rPr lang="en-US" altLang="ko-KR" dirty="0"/>
              <a:t>8</a:t>
            </a:r>
            <a:r>
              <a:rPr lang="ko-KR" altLang="en-US" dirty="0"/>
              <a:t>비트 </a:t>
            </a:r>
            <a:r>
              <a:rPr lang="en-US" altLang="ko-KR" dirty="0"/>
              <a:t>CP/M </a:t>
            </a:r>
            <a:r>
              <a:rPr lang="ko-KR" altLang="en-US" dirty="0"/>
              <a:t>운영체제의 일부로 처음 나온 개념이며 게리 </a:t>
            </a:r>
            <a:r>
              <a:rPr lang="ko-KR" altLang="en-US" dirty="0" err="1"/>
              <a:t>킬달에</a:t>
            </a:r>
            <a:r>
              <a:rPr lang="ko-KR" altLang="en-US" dirty="0"/>
              <a:t> 의해 발명됨</a:t>
            </a:r>
            <a:endParaRPr lang="en-US" altLang="ko-KR" dirty="0"/>
          </a:p>
        </p:txBody>
      </p:sp>
      <p:sp>
        <p:nvSpPr>
          <p:cNvPr id="14" name="슬라이드 번호 개체 틀 3">
            <a:extLst>
              <a:ext uri="{FF2B5EF4-FFF2-40B4-BE49-F238E27FC236}">
                <a16:creationId xmlns:a16="http://schemas.microsoft.com/office/drawing/2014/main" id="{FA1CFD58-0EA8-1D6E-478D-276BC054D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21588" y="6374280"/>
            <a:ext cx="2743200" cy="365125"/>
          </a:xfrm>
        </p:spPr>
        <p:txBody>
          <a:bodyPr/>
          <a:lstStyle/>
          <a:p>
            <a:r>
              <a:rPr lang="en-US" altLang="ko-KR" dirty="0">
                <a:solidFill>
                  <a:schemeClr val="tx1"/>
                </a:solidFill>
              </a:rPr>
              <a:t>3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B0FF7D8-FB9F-DAA4-8598-268C54C8F27A}"/>
              </a:ext>
            </a:extLst>
          </p:cNvPr>
          <p:cNvSpPr txBox="1"/>
          <p:nvPr/>
        </p:nvSpPr>
        <p:spPr>
          <a:xfrm>
            <a:off x="1120908" y="6203579"/>
            <a:ext cx="38848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solidFill>
                  <a:schemeClr val="bg2">
                    <a:lumMod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Award BIOS </a:t>
            </a:r>
            <a:r>
              <a:rPr lang="ko-KR" altLang="en-US" sz="1100" dirty="0">
                <a:solidFill>
                  <a:schemeClr val="bg2">
                    <a:lumMod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설정 화면</a:t>
            </a:r>
          </a:p>
        </p:txBody>
      </p:sp>
      <p:pic>
        <p:nvPicPr>
          <p:cNvPr id="18" name="그림 17" descr="텍스트, 전자제품이(가) 표시된 사진&#10;&#10;자동 생성된 설명">
            <a:extLst>
              <a:ext uri="{FF2B5EF4-FFF2-40B4-BE49-F238E27FC236}">
                <a16:creationId xmlns:a16="http://schemas.microsoft.com/office/drawing/2014/main" id="{05746FEB-2994-9504-2DE9-ACDE616DB3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0424" y="3775541"/>
            <a:ext cx="3334871" cy="2417694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4E789D33-1870-FC64-6B7A-F6B95B25540B}"/>
              </a:ext>
            </a:extLst>
          </p:cNvPr>
          <p:cNvSpPr txBox="1"/>
          <p:nvPr/>
        </p:nvSpPr>
        <p:spPr>
          <a:xfrm>
            <a:off x="6750424" y="6205215"/>
            <a:ext cx="33348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solidFill>
                  <a:schemeClr val="bg2">
                    <a:lumMod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Phoenix BIOS</a:t>
            </a:r>
            <a:r>
              <a:rPr lang="ko-KR" altLang="en-US" sz="1100" dirty="0">
                <a:solidFill>
                  <a:schemeClr val="bg2">
                    <a:lumMod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가 저장된 </a:t>
            </a:r>
            <a:r>
              <a:rPr lang="en-US" altLang="ko-KR" sz="1100" dirty="0">
                <a:solidFill>
                  <a:schemeClr val="bg2">
                    <a:lumMod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ROM </a:t>
            </a:r>
            <a:r>
              <a:rPr lang="ko-KR" altLang="en-US" sz="1100" dirty="0">
                <a:solidFill>
                  <a:schemeClr val="bg2">
                    <a:lumMod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칩셋</a:t>
            </a:r>
          </a:p>
        </p:txBody>
      </p:sp>
    </p:spTree>
    <p:extLst>
      <p:ext uri="{BB962C8B-B14F-4D97-AF65-F5344CB8AC3E}">
        <p14:creationId xmlns:p14="http://schemas.microsoft.com/office/powerpoint/2010/main" val="33867280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7A0A4BC-906B-88EE-E90D-9E7CCF2E1E0B}"/>
              </a:ext>
            </a:extLst>
          </p:cNvPr>
          <p:cNvCxnSpPr>
            <a:cxnSpLocks/>
          </p:cNvCxnSpPr>
          <p:nvPr/>
        </p:nvCxnSpPr>
        <p:spPr>
          <a:xfrm>
            <a:off x="197224" y="717179"/>
            <a:ext cx="11520000" cy="0"/>
          </a:xfrm>
          <a:prstGeom prst="line">
            <a:avLst/>
          </a:prstGeom>
          <a:ln>
            <a:solidFill>
              <a:schemeClr val="tx1"/>
            </a:solidFill>
            <a:prstDash val="sysDot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>
            <a:extLst>
              <a:ext uri="{FF2B5EF4-FFF2-40B4-BE49-F238E27FC236}">
                <a16:creationId xmlns:a16="http://schemas.microsoft.com/office/drawing/2014/main" id="{230AC6AB-C33D-E712-956B-8F7BB57456C2}"/>
              </a:ext>
            </a:extLst>
          </p:cNvPr>
          <p:cNvSpPr/>
          <p:nvPr/>
        </p:nvSpPr>
        <p:spPr>
          <a:xfrm>
            <a:off x="197224" y="161366"/>
            <a:ext cx="3370729" cy="4123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spc="3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1.BIOS</a:t>
            </a:r>
            <a:endParaRPr lang="ko-KR" altLang="en-US" sz="2000" spc="30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B98589D-1BC3-B5C8-43B1-F87419EE5EF7}"/>
              </a:ext>
            </a:extLst>
          </p:cNvPr>
          <p:cNvSpPr txBox="1"/>
          <p:nvPr/>
        </p:nvSpPr>
        <p:spPr>
          <a:xfrm>
            <a:off x="412374" y="959220"/>
            <a:ext cx="75124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■ 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BIOS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의 역할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슬라이드 번호 개체 틀 3">
            <a:extLst>
              <a:ext uri="{FF2B5EF4-FFF2-40B4-BE49-F238E27FC236}">
                <a16:creationId xmlns:a16="http://schemas.microsoft.com/office/drawing/2014/main" id="{FA1CFD58-0EA8-1D6E-478D-276BC054D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21588" y="6374280"/>
            <a:ext cx="2743200" cy="365125"/>
          </a:xfrm>
        </p:spPr>
        <p:txBody>
          <a:bodyPr/>
          <a:lstStyle/>
          <a:p>
            <a:r>
              <a:rPr lang="en-US" altLang="ko-KR" dirty="0">
                <a:solidFill>
                  <a:schemeClr val="tx1"/>
                </a:solidFill>
              </a:rPr>
              <a:t>4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8A1A43-5670-4BFC-663B-2E8C4A651EE2}"/>
              </a:ext>
            </a:extLst>
          </p:cNvPr>
          <p:cNvSpPr txBox="1"/>
          <p:nvPr/>
        </p:nvSpPr>
        <p:spPr>
          <a:xfrm>
            <a:off x="788894" y="1470211"/>
            <a:ext cx="10031506" cy="1666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바이오스를 실행 시 하드웨어를 초기화 하며 </a:t>
            </a:r>
            <a:r>
              <a:rPr lang="ko-KR" altLang="en-US" dirty="0" err="1"/>
              <a:t>고장난</a:t>
            </a:r>
            <a:r>
              <a:rPr lang="ko-KR" altLang="en-US" dirty="0"/>
              <a:t> 하드웨어가 있는지 체크함</a:t>
            </a:r>
            <a:endParaRPr lang="en-US" altLang="ko-KR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dirty="0"/>
              <a:t>BIOS</a:t>
            </a:r>
            <a:r>
              <a:rPr lang="ko-KR" altLang="en-US" dirty="0"/>
              <a:t>를 통해 </a:t>
            </a:r>
            <a:r>
              <a:rPr lang="en-US" altLang="ko-KR" dirty="0"/>
              <a:t>CMOS</a:t>
            </a:r>
            <a:r>
              <a:rPr lang="ko-KR" altLang="en-US" dirty="0"/>
              <a:t>에 저장되어 있는 값을 변경할 수 있음</a:t>
            </a:r>
            <a:endParaRPr lang="en-US" altLang="ko-KR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dirty="0"/>
              <a:t>MBR(Master</a:t>
            </a:r>
            <a:r>
              <a:rPr lang="ko-KR" altLang="en-US" dirty="0"/>
              <a:t> </a:t>
            </a:r>
            <a:r>
              <a:rPr lang="en-US" altLang="ko-KR" dirty="0"/>
              <a:t>Boot Record)</a:t>
            </a:r>
            <a:r>
              <a:rPr lang="ko-KR" altLang="en-US" dirty="0"/>
              <a:t>에 저장된 </a:t>
            </a:r>
            <a:r>
              <a:rPr lang="ko-KR" altLang="en-US" dirty="0" err="1"/>
              <a:t>부트로더를</a:t>
            </a:r>
            <a:r>
              <a:rPr lang="ko-KR" altLang="en-US" dirty="0"/>
              <a:t> 메모리에 가져와 실행시킴</a:t>
            </a:r>
            <a:endParaRPr lang="en-US" altLang="ko-KR" dirty="0"/>
          </a:p>
        </p:txBody>
      </p:sp>
      <p:pic>
        <p:nvPicPr>
          <p:cNvPr id="6" name="그림 5" descr="텍스트, 전자제품, 장치이(가) 표시된 사진&#10;&#10;자동 생성된 설명">
            <a:extLst>
              <a:ext uri="{FF2B5EF4-FFF2-40B4-BE49-F238E27FC236}">
                <a16:creationId xmlns:a16="http://schemas.microsoft.com/office/drawing/2014/main" id="{98A0CD29-748E-FF5B-EFEE-06DF21E842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408" y="3507255"/>
            <a:ext cx="4184877" cy="2782458"/>
          </a:xfrm>
          <a:prstGeom prst="rect">
            <a:avLst/>
          </a:prstGeom>
        </p:spPr>
      </p:pic>
      <p:pic>
        <p:nvPicPr>
          <p:cNvPr id="10" name="그림 9" descr="텍스트, 전자제품이(가) 표시된 사진&#10;&#10;자동 생성된 설명">
            <a:extLst>
              <a:ext uri="{FF2B5EF4-FFF2-40B4-BE49-F238E27FC236}">
                <a16:creationId xmlns:a16="http://schemas.microsoft.com/office/drawing/2014/main" id="{B948CB32-CAD2-7543-5ACB-21C61C71B3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5523" y="3319338"/>
            <a:ext cx="3602169" cy="297037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FA5F480-0682-212F-5D0B-AB2B20F2CAEB}"/>
              </a:ext>
            </a:extLst>
          </p:cNvPr>
          <p:cNvSpPr txBox="1"/>
          <p:nvPr/>
        </p:nvSpPr>
        <p:spPr>
          <a:xfrm>
            <a:off x="930407" y="6295232"/>
            <a:ext cx="418487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bg2">
                    <a:lumMod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컴퓨터가 꺼져도 </a:t>
            </a:r>
            <a:r>
              <a:rPr lang="en-US" altLang="ko-KR" sz="1100" dirty="0">
                <a:solidFill>
                  <a:schemeClr val="bg2">
                    <a:lumMod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CMOS</a:t>
            </a:r>
            <a:r>
              <a:rPr lang="ko-KR" altLang="en-US" sz="1100" dirty="0">
                <a:solidFill>
                  <a:schemeClr val="bg2">
                    <a:lumMod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에 저장되어 있는 값을</a:t>
            </a:r>
            <a:endParaRPr lang="en-US" altLang="ko-KR" sz="1100" dirty="0">
              <a:solidFill>
                <a:schemeClr val="bg2">
                  <a:lumMod val="50000"/>
                </a:schemeClr>
              </a:solidFill>
              <a:latin typeface="새굴림" panose="02030600000101010101" pitchFamily="18" charset="-127"/>
              <a:ea typeface="새굴림" panose="02030600000101010101" pitchFamily="18" charset="-127"/>
            </a:endParaRPr>
          </a:p>
          <a:p>
            <a:pPr algn="ctr"/>
            <a:r>
              <a:rPr lang="ko-KR" altLang="en-US" sz="1100" dirty="0">
                <a:solidFill>
                  <a:schemeClr val="bg2">
                    <a:lumMod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유지시키는</a:t>
            </a:r>
            <a:r>
              <a:rPr lang="en-US" altLang="ko-KR" sz="1100" dirty="0">
                <a:solidFill>
                  <a:schemeClr val="bg2">
                    <a:lumMod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 </a:t>
            </a:r>
            <a:r>
              <a:rPr lang="ko-KR" altLang="en-US" sz="1100" dirty="0">
                <a:solidFill>
                  <a:schemeClr val="bg2">
                    <a:lumMod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수은 전지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A781106-C5C4-D7A0-6EEA-65E730C9722D}"/>
              </a:ext>
            </a:extLst>
          </p:cNvPr>
          <p:cNvSpPr txBox="1"/>
          <p:nvPr/>
        </p:nvSpPr>
        <p:spPr>
          <a:xfrm>
            <a:off x="6635522" y="6289713"/>
            <a:ext cx="360216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bg2">
                    <a:lumMod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주변장치에 이상이 있는지 여부를 </a:t>
            </a:r>
            <a:endParaRPr lang="en-US" altLang="ko-KR" sz="1100" dirty="0">
              <a:solidFill>
                <a:schemeClr val="bg2">
                  <a:lumMod val="50000"/>
                </a:schemeClr>
              </a:solidFill>
              <a:latin typeface="새굴림" panose="02030600000101010101" pitchFamily="18" charset="-127"/>
              <a:ea typeface="새굴림" panose="02030600000101010101" pitchFamily="18" charset="-127"/>
            </a:endParaRPr>
          </a:p>
          <a:p>
            <a:pPr algn="ctr"/>
            <a:r>
              <a:rPr lang="ko-KR" altLang="en-US" sz="1100" dirty="0">
                <a:solidFill>
                  <a:schemeClr val="bg2">
                    <a:lumMod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바이오스 프로그램을 통해</a:t>
            </a:r>
            <a:r>
              <a:rPr lang="en-US" altLang="ko-KR" sz="1100" dirty="0">
                <a:solidFill>
                  <a:schemeClr val="bg2">
                    <a:lumMod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 LED</a:t>
            </a:r>
            <a:r>
              <a:rPr lang="ko-KR" altLang="en-US" sz="1100" dirty="0">
                <a:solidFill>
                  <a:schemeClr val="bg2">
                    <a:lumMod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로 출력하는</a:t>
            </a:r>
            <a:r>
              <a:rPr lang="en-US" altLang="ko-KR" sz="1100" dirty="0">
                <a:solidFill>
                  <a:schemeClr val="bg2">
                    <a:lumMod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 </a:t>
            </a:r>
            <a:r>
              <a:rPr lang="ko-KR" altLang="en-US" sz="1100" dirty="0">
                <a:solidFill>
                  <a:schemeClr val="bg2">
                    <a:lumMod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기능</a:t>
            </a:r>
          </a:p>
        </p:txBody>
      </p:sp>
    </p:spTree>
    <p:extLst>
      <p:ext uri="{BB962C8B-B14F-4D97-AF65-F5344CB8AC3E}">
        <p14:creationId xmlns:p14="http://schemas.microsoft.com/office/powerpoint/2010/main" val="740826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7A0A4BC-906B-88EE-E90D-9E7CCF2E1E0B}"/>
              </a:ext>
            </a:extLst>
          </p:cNvPr>
          <p:cNvCxnSpPr>
            <a:cxnSpLocks/>
          </p:cNvCxnSpPr>
          <p:nvPr/>
        </p:nvCxnSpPr>
        <p:spPr>
          <a:xfrm>
            <a:off x="197224" y="717179"/>
            <a:ext cx="11520000" cy="0"/>
          </a:xfrm>
          <a:prstGeom prst="line">
            <a:avLst/>
          </a:prstGeom>
          <a:ln>
            <a:solidFill>
              <a:schemeClr val="tx1"/>
            </a:solidFill>
            <a:prstDash val="sysDot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>
            <a:extLst>
              <a:ext uri="{FF2B5EF4-FFF2-40B4-BE49-F238E27FC236}">
                <a16:creationId xmlns:a16="http://schemas.microsoft.com/office/drawing/2014/main" id="{230AC6AB-C33D-E712-956B-8F7BB57456C2}"/>
              </a:ext>
            </a:extLst>
          </p:cNvPr>
          <p:cNvSpPr/>
          <p:nvPr/>
        </p:nvSpPr>
        <p:spPr>
          <a:xfrm>
            <a:off x="197224" y="161366"/>
            <a:ext cx="3370729" cy="4123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spc="3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1.BIOS</a:t>
            </a:r>
            <a:endParaRPr lang="ko-KR" altLang="en-US" sz="2000" spc="30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4" name="슬라이드 번호 개체 틀 3">
            <a:extLst>
              <a:ext uri="{FF2B5EF4-FFF2-40B4-BE49-F238E27FC236}">
                <a16:creationId xmlns:a16="http://schemas.microsoft.com/office/drawing/2014/main" id="{FA1CFD58-0EA8-1D6E-478D-276BC054D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21588" y="6374280"/>
            <a:ext cx="2743200" cy="365125"/>
          </a:xfrm>
        </p:spPr>
        <p:txBody>
          <a:bodyPr/>
          <a:lstStyle/>
          <a:p>
            <a:r>
              <a:rPr lang="en-US" altLang="ko-KR" dirty="0">
                <a:solidFill>
                  <a:schemeClr val="tx1"/>
                </a:solidFill>
              </a:rPr>
              <a:t>5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FB08D909-2999-140B-A910-4DECC9B866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554" y="997667"/>
            <a:ext cx="5148118" cy="4077269"/>
          </a:xfrm>
          <a:prstGeom prst="rect">
            <a:avLst/>
          </a:prstGeom>
        </p:spPr>
      </p:pic>
      <p:pic>
        <p:nvPicPr>
          <p:cNvPr id="11" name="그림 10" descr="도표이(가) 표시된 사진&#10;&#10;자동 생성된 설명">
            <a:extLst>
              <a:ext uri="{FF2B5EF4-FFF2-40B4-BE49-F238E27FC236}">
                <a16:creationId xmlns:a16="http://schemas.microsoft.com/office/drawing/2014/main" id="{10DC00A0-EA1F-65A5-CB7F-B9EECF6CD7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3972" y="997667"/>
            <a:ext cx="5265760" cy="2957671"/>
          </a:xfrm>
          <a:prstGeom prst="rect">
            <a:avLst/>
          </a:prstGeom>
        </p:spPr>
      </p:pic>
      <p:pic>
        <p:nvPicPr>
          <p:cNvPr id="16" name="그림 15" descr="텍스트이(가) 표시된 사진&#10;&#10;자동 생성된 설명">
            <a:extLst>
              <a:ext uri="{FF2B5EF4-FFF2-40B4-BE49-F238E27FC236}">
                <a16:creationId xmlns:a16="http://schemas.microsoft.com/office/drawing/2014/main" id="{3E101FB7-C790-F241-67EC-BD522CDE08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3972" y="3955338"/>
            <a:ext cx="5265760" cy="269491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DAAE008-7FAF-06FF-605B-7A8C79BA7BD9}"/>
              </a:ext>
            </a:extLst>
          </p:cNvPr>
          <p:cNvSpPr txBox="1"/>
          <p:nvPr/>
        </p:nvSpPr>
        <p:spPr>
          <a:xfrm>
            <a:off x="514554" y="5087349"/>
            <a:ext cx="514811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solidFill>
                  <a:schemeClr val="bg2">
                    <a:lumMod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AMI </a:t>
            </a:r>
            <a:r>
              <a:rPr lang="ko-KR" altLang="en-US" sz="1100" dirty="0">
                <a:solidFill>
                  <a:schemeClr val="bg2">
                    <a:lumMod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바이오스의 </a:t>
            </a:r>
            <a:r>
              <a:rPr lang="en-US" altLang="ko-KR" sz="1100" dirty="0">
                <a:solidFill>
                  <a:schemeClr val="bg2">
                    <a:lumMod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POST </a:t>
            </a:r>
            <a:r>
              <a:rPr lang="ko-KR" altLang="en-US" sz="1100" dirty="0">
                <a:solidFill>
                  <a:schemeClr val="bg2">
                    <a:lumMod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연산 로그 출력 </a:t>
            </a:r>
          </a:p>
        </p:txBody>
      </p:sp>
    </p:spTree>
    <p:extLst>
      <p:ext uri="{BB962C8B-B14F-4D97-AF65-F5344CB8AC3E}">
        <p14:creationId xmlns:p14="http://schemas.microsoft.com/office/powerpoint/2010/main" val="30242607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7A0A4BC-906B-88EE-E90D-9E7CCF2E1E0B}"/>
              </a:ext>
            </a:extLst>
          </p:cNvPr>
          <p:cNvCxnSpPr>
            <a:cxnSpLocks/>
          </p:cNvCxnSpPr>
          <p:nvPr/>
        </p:nvCxnSpPr>
        <p:spPr>
          <a:xfrm>
            <a:off x="197224" y="717179"/>
            <a:ext cx="11520000" cy="0"/>
          </a:xfrm>
          <a:prstGeom prst="line">
            <a:avLst/>
          </a:prstGeom>
          <a:ln>
            <a:solidFill>
              <a:schemeClr val="tx1"/>
            </a:solidFill>
            <a:prstDash val="sysDot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>
            <a:extLst>
              <a:ext uri="{FF2B5EF4-FFF2-40B4-BE49-F238E27FC236}">
                <a16:creationId xmlns:a16="http://schemas.microsoft.com/office/drawing/2014/main" id="{230AC6AB-C33D-E712-956B-8F7BB57456C2}"/>
              </a:ext>
            </a:extLst>
          </p:cNvPr>
          <p:cNvSpPr/>
          <p:nvPr/>
        </p:nvSpPr>
        <p:spPr>
          <a:xfrm>
            <a:off x="197224" y="161366"/>
            <a:ext cx="3370729" cy="4123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spc="3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1.BIOS</a:t>
            </a:r>
            <a:endParaRPr lang="ko-KR" altLang="en-US" sz="2000" spc="30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B98589D-1BC3-B5C8-43B1-F87419EE5EF7}"/>
              </a:ext>
            </a:extLst>
          </p:cNvPr>
          <p:cNvSpPr txBox="1"/>
          <p:nvPr/>
        </p:nvSpPr>
        <p:spPr>
          <a:xfrm>
            <a:off x="412374" y="959220"/>
            <a:ext cx="75124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■ 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BIOS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의 한계점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슬라이드 번호 개체 틀 3">
            <a:extLst>
              <a:ext uri="{FF2B5EF4-FFF2-40B4-BE49-F238E27FC236}">
                <a16:creationId xmlns:a16="http://schemas.microsoft.com/office/drawing/2014/main" id="{FA1CFD58-0EA8-1D6E-478D-276BC054D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21588" y="6374280"/>
            <a:ext cx="2743200" cy="365125"/>
          </a:xfrm>
        </p:spPr>
        <p:txBody>
          <a:bodyPr/>
          <a:lstStyle/>
          <a:p>
            <a:r>
              <a:rPr lang="en-US" altLang="ko-KR" dirty="0">
                <a:solidFill>
                  <a:schemeClr val="tx1"/>
                </a:solidFill>
              </a:rPr>
              <a:t>6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8A1A43-5670-4BFC-663B-2E8C4A651EE2}"/>
              </a:ext>
            </a:extLst>
          </p:cNvPr>
          <p:cNvSpPr txBox="1"/>
          <p:nvPr/>
        </p:nvSpPr>
        <p:spPr>
          <a:xfrm>
            <a:off x="788894" y="1470211"/>
            <a:ext cx="10031506" cy="25317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/>
              <a:t>32</a:t>
            </a:r>
            <a:r>
              <a:rPr lang="ko-KR" altLang="en-US" dirty="0"/>
              <a:t>비트 </a:t>
            </a:r>
            <a:r>
              <a:rPr lang="en-US" altLang="ko-KR" dirty="0"/>
              <a:t>MBR </a:t>
            </a:r>
            <a:r>
              <a:rPr lang="ko-KR" altLang="en-US" dirty="0"/>
              <a:t>저장방식의 한계로 인해 인식이 가능한 저장장치의 크기가 최대 </a:t>
            </a:r>
            <a:r>
              <a:rPr lang="en-US" altLang="ko-KR" dirty="0"/>
              <a:t>2TB</a:t>
            </a:r>
            <a:r>
              <a:rPr lang="ko-KR" altLang="en-US" dirty="0"/>
              <a:t>임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sz="1400" b="1" dirty="0">
                <a:solidFill>
                  <a:srgbClr val="FF0000"/>
                </a:solidFill>
              </a:rPr>
              <a:t>* 2^32 * 512byte</a:t>
            </a:r>
            <a:r>
              <a:rPr lang="ko-KR" altLang="en-US" sz="1400" b="1" dirty="0">
                <a:solidFill>
                  <a:srgbClr val="FF0000"/>
                </a:solidFill>
              </a:rPr>
              <a:t> </a:t>
            </a:r>
            <a:r>
              <a:rPr lang="en-US" altLang="ko-KR" sz="1400" b="1" dirty="0">
                <a:solidFill>
                  <a:srgbClr val="FF0000"/>
                </a:solidFill>
              </a:rPr>
              <a:t>=</a:t>
            </a:r>
            <a:r>
              <a:rPr lang="ko-KR" altLang="en-US" sz="1400" b="1" dirty="0">
                <a:solidFill>
                  <a:srgbClr val="FF0000"/>
                </a:solidFill>
              </a:rPr>
              <a:t> </a:t>
            </a:r>
            <a:r>
              <a:rPr lang="en-US" altLang="ko-KR" sz="1400" b="1" dirty="0">
                <a:solidFill>
                  <a:srgbClr val="FF0000"/>
                </a:solidFill>
              </a:rPr>
              <a:t>2TB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주 파티션</a:t>
            </a:r>
            <a:r>
              <a:rPr lang="en-US" altLang="ko-KR" dirty="0"/>
              <a:t>(Primary Partition)</a:t>
            </a:r>
            <a:r>
              <a:rPr lang="ko-KR" altLang="en-US" dirty="0"/>
              <a:t>이 최대 </a:t>
            </a:r>
            <a:r>
              <a:rPr lang="en-US" altLang="ko-KR" dirty="0"/>
              <a:t>4</a:t>
            </a:r>
            <a:r>
              <a:rPr lang="ko-KR" altLang="en-US" dirty="0"/>
              <a:t>개임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/>
              <a:t>MBR</a:t>
            </a:r>
            <a:r>
              <a:rPr lang="ko-KR" altLang="en-US" dirty="0"/>
              <a:t>의 파티션 테이블 </a:t>
            </a:r>
            <a:r>
              <a:rPr lang="en-US" altLang="ko-KR" dirty="0"/>
              <a:t>Entry</a:t>
            </a:r>
            <a:r>
              <a:rPr lang="ko-KR" altLang="en-US" dirty="0"/>
              <a:t>에</a:t>
            </a:r>
            <a:r>
              <a:rPr lang="en-US" altLang="ko-KR" dirty="0"/>
              <a:t> </a:t>
            </a:r>
            <a:r>
              <a:rPr lang="ko-KR" altLang="en-US" dirty="0"/>
              <a:t>있는 주소에서 운영체제의 </a:t>
            </a:r>
            <a:r>
              <a:rPr lang="ko-KR" altLang="en-US" dirty="0" err="1"/>
              <a:t>부트로더를</a:t>
            </a:r>
            <a:r>
              <a:rPr lang="ko-KR" altLang="en-US" dirty="0"/>
              <a:t> 메모리로 가져와 실행시켜 커널을 메모리에 적재하는 방식이기에 속도가 느림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/>
              <a:t>BIOS </a:t>
            </a:r>
            <a:r>
              <a:rPr lang="ko-KR" altLang="en-US" dirty="0"/>
              <a:t>설정창에서 마우스 인식이 안 됨</a:t>
            </a:r>
            <a:endParaRPr lang="en-US" altLang="ko-KR" dirty="0"/>
          </a:p>
        </p:txBody>
      </p:sp>
      <p:pic>
        <p:nvPicPr>
          <p:cNvPr id="4" name="그림 3" descr="도표이(가) 표시된 사진&#10;&#10;자동 생성된 설명">
            <a:extLst>
              <a:ext uri="{FF2B5EF4-FFF2-40B4-BE49-F238E27FC236}">
                <a16:creationId xmlns:a16="http://schemas.microsoft.com/office/drawing/2014/main" id="{CA6B3C8D-6C11-7736-9E99-9D25C77CE3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7224" y="4001994"/>
            <a:ext cx="5307106" cy="2283422"/>
          </a:xfrm>
          <a:prstGeom prst="rect">
            <a:avLst/>
          </a:prstGeom>
        </p:spPr>
      </p:pic>
      <p:pic>
        <p:nvPicPr>
          <p:cNvPr id="11" name="그림 10" descr="테이블이(가) 표시된 사진&#10;&#10;자동 생성된 설명">
            <a:extLst>
              <a:ext uri="{FF2B5EF4-FFF2-40B4-BE49-F238E27FC236}">
                <a16:creationId xmlns:a16="http://schemas.microsoft.com/office/drawing/2014/main" id="{C3F36AF4-8696-5164-C2FA-01BE4D8AE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776" y="3932772"/>
            <a:ext cx="4610420" cy="244150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1EBBB9E-DBA7-2F58-A287-65FE4EB15C4D}"/>
              </a:ext>
            </a:extLst>
          </p:cNvPr>
          <p:cNvSpPr txBox="1"/>
          <p:nvPr/>
        </p:nvSpPr>
        <p:spPr>
          <a:xfrm>
            <a:off x="623776" y="6265747"/>
            <a:ext cx="46104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solidFill>
                  <a:schemeClr val="bg2">
                    <a:lumMod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MBR </a:t>
            </a:r>
            <a:r>
              <a:rPr lang="ko-KR" altLang="en-US" sz="1100" dirty="0">
                <a:solidFill>
                  <a:schemeClr val="bg2">
                    <a:lumMod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섹터의 내부 구조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DFFC253-6978-ED20-8650-917024819124}"/>
              </a:ext>
            </a:extLst>
          </p:cNvPr>
          <p:cNvSpPr txBox="1"/>
          <p:nvPr/>
        </p:nvSpPr>
        <p:spPr>
          <a:xfrm>
            <a:off x="5957223" y="6305972"/>
            <a:ext cx="53071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solidFill>
                  <a:schemeClr val="bg2">
                    <a:lumMod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MBR </a:t>
            </a:r>
            <a:r>
              <a:rPr lang="ko-KR" altLang="en-US" sz="1100" dirty="0">
                <a:solidFill>
                  <a:schemeClr val="bg2">
                    <a:lumMod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방식의 부팅</a:t>
            </a:r>
          </a:p>
        </p:txBody>
      </p:sp>
    </p:spTree>
    <p:extLst>
      <p:ext uri="{BB962C8B-B14F-4D97-AF65-F5344CB8AC3E}">
        <p14:creationId xmlns:p14="http://schemas.microsoft.com/office/powerpoint/2010/main" val="21536605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7A0A4BC-906B-88EE-E90D-9E7CCF2E1E0B}"/>
              </a:ext>
            </a:extLst>
          </p:cNvPr>
          <p:cNvCxnSpPr>
            <a:cxnSpLocks/>
          </p:cNvCxnSpPr>
          <p:nvPr/>
        </p:nvCxnSpPr>
        <p:spPr>
          <a:xfrm>
            <a:off x="197224" y="717179"/>
            <a:ext cx="11520000" cy="0"/>
          </a:xfrm>
          <a:prstGeom prst="line">
            <a:avLst/>
          </a:prstGeom>
          <a:ln>
            <a:solidFill>
              <a:schemeClr val="tx1"/>
            </a:solidFill>
            <a:prstDash val="sysDot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>
            <a:extLst>
              <a:ext uri="{FF2B5EF4-FFF2-40B4-BE49-F238E27FC236}">
                <a16:creationId xmlns:a16="http://schemas.microsoft.com/office/drawing/2014/main" id="{230AC6AB-C33D-E712-956B-8F7BB57456C2}"/>
              </a:ext>
            </a:extLst>
          </p:cNvPr>
          <p:cNvSpPr/>
          <p:nvPr/>
        </p:nvSpPr>
        <p:spPr>
          <a:xfrm>
            <a:off x="197224" y="161366"/>
            <a:ext cx="3370729" cy="4123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spc="3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1.BIOS</a:t>
            </a:r>
            <a:endParaRPr lang="ko-KR" altLang="en-US" sz="2000" spc="30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4" name="슬라이드 번호 개체 틀 3">
            <a:extLst>
              <a:ext uri="{FF2B5EF4-FFF2-40B4-BE49-F238E27FC236}">
                <a16:creationId xmlns:a16="http://schemas.microsoft.com/office/drawing/2014/main" id="{FA1CFD58-0EA8-1D6E-478D-276BC054D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21588" y="6374280"/>
            <a:ext cx="2743200" cy="365125"/>
          </a:xfrm>
        </p:spPr>
        <p:txBody>
          <a:bodyPr/>
          <a:lstStyle/>
          <a:p>
            <a:r>
              <a:rPr lang="en-US" altLang="ko-KR" dirty="0">
                <a:solidFill>
                  <a:schemeClr val="tx1"/>
                </a:solidFill>
              </a:rPr>
              <a:t>7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C014DD6B-9571-E4EA-449A-57B98FCD34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6974" y="1173903"/>
            <a:ext cx="7266214" cy="5207453"/>
          </a:xfrm>
          <a:prstGeom prst="rect">
            <a:avLst/>
          </a:prstGeom>
        </p:spPr>
      </p:pic>
      <p:sp>
        <p:nvSpPr>
          <p:cNvPr id="2" name="화살표: 아래쪽 1">
            <a:extLst>
              <a:ext uri="{FF2B5EF4-FFF2-40B4-BE49-F238E27FC236}">
                <a16:creationId xmlns:a16="http://schemas.microsoft.com/office/drawing/2014/main" id="{5B845EA0-5071-02DD-E120-C054632A8A48}"/>
              </a:ext>
            </a:extLst>
          </p:cNvPr>
          <p:cNvSpPr/>
          <p:nvPr/>
        </p:nvSpPr>
        <p:spPr>
          <a:xfrm rot="16200000">
            <a:off x="2764331" y="3985926"/>
            <a:ext cx="925285" cy="2471057"/>
          </a:xfrm>
          <a:prstGeom prst="downArrow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BAA4316-1AE6-2A38-7F7E-35EE6B1974D7}"/>
              </a:ext>
            </a:extLst>
          </p:cNvPr>
          <p:cNvSpPr txBox="1"/>
          <p:nvPr/>
        </p:nvSpPr>
        <p:spPr>
          <a:xfrm>
            <a:off x="237886" y="3777630"/>
            <a:ext cx="2701257" cy="1077218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새굴림" panose="02030600000101010101" pitchFamily="18" charset="-127"/>
                <a:ea typeface="새굴림" panose="02030600000101010101" pitchFamily="18" charset="-127"/>
              </a:rPr>
              <a:t>MBR</a:t>
            </a:r>
            <a:r>
              <a:rPr lang="ko-KR" altLang="en-US" sz="1600" dirty="0">
                <a:latin typeface="새굴림" panose="02030600000101010101" pitchFamily="18" charset="-127"/>
                <a:ea typeface="새굴림" panose="02030600000101010101" pitchFamily="18" charset="-127"/>
              </a:rPr>
              <a:t>의 최대 용량 한계로 </a:t>
            </a:r>
            <a:endParaRPr lang="en-US" altLang="ko-KR" sz="1600" dirty="0">
              <a:latin typeface="새굴림" panose="02030600000101010101" pitchFamily="18" charset="-127"/>
              <a:ea typeface="새굴림" panose="02030600000101010101" pitchFamily="18" charset="-127"/>
            </a:endParaRPr>
          </a:p>
          <a:p>
            <a:r>
              <a:rPr lang="en-US" altLang="ko-KR" sz="1600" dirty="0">
                <a:latin typeface="새굴림" panose="02030600000101010101" pitchFamily="18" charset="-127"/>
                <a:ea typeface="새굴림" panose="02030600000101010101" pitchFamily="18" charset="-127"/>
              </a:rPr>
              <a:t>4TB </a:t>
            </a:r>
            <a:r>
              <a:rPr lang="ko-KR" altLang="en-US" sz="1600" dirty="0">
                <a:latin typeface="새굴림" panose="02030600000101010101" pitchFamily="18" charset="-127"/>
                <a:ea typeface="새굴림" panose="02030600000101010101" pitchFamily="18" charset="-127"/>
              </a:rPr>
              <a:t>하드디스크가  </a:t>
            </a:r>
            <a:endParaRPr lang="en-US" altLang="ko-KR" sz="1600" dirty="0">
              <a:latin typeface="새굴림" panose="02030600000101010101" pitchFamily="18" charset="-127"/>
              <a:ea typeface="새굴림" panose="02030600000101010101" pitchFamily="18" charset="-127"/>
            </a:endParaRPr>
          </a:p>
          <a:p>
            <a:r>
              <a:rPr lang="en-US" altLang="ko-KR" sz="1600" dirty="0">
                <a:latin typeface="새굴림" panose="02030600000101010101" pitchFamily="18" charset="-127"/>
                <a:ea typeface="새굴림" panose="02030600000101010101" pitchFamily="18" charset="-127"/>
              </a:rPr>
              <a:t>2TB, 1.6TB</a:t>
            </a:r>
            <a:r>
              <a:rPr lang="ko-KR" altLang="en-US" sz="1600" dirty="0">
                <a:latin typeface="새굴림" panose="02030600000101010101" pitchFamily="18" charset="-127"/>
                <a:ea typeface="새굴림" panose="02030600000101010101" pitchFamily="18" charset="-127"/>
              </a:rPr>
              <a:t>로 </a:t>
            </a:r>
            <a:endParaRPr lang="en-US" altLang="ko-KR" sz="1600" dirty="0">
              <a:latin typeface="새굴림" panose="02030600000101010101" pitchFamily="18" charset="-127"/>
              <a:ea typeface="새굴림" panose="02030600000101010101" pitchFamily="18" charset="-127"/>
            </a:endParaRPr>
          </a:p>
          <a:p>
            <a:r>
              <a:rPr lang="ko-KR" altLang="en-US" sz="1600" dirty="0">
                <a:latin typeface="새굴림" panose="02030600000101010101" pitchFamily="18" charset="-127"/>
                <a:ea typeface="새굴림" panose="02030600000101010101" pitchFamily="18" charset="-127"/>
              </a:rPr>
              <a:t>분할 되었음을 알 수 있음</a:t>
            </a:r>
          </a:p>
        </p:txBody>
      </p:sp>
    </p:spTree>
    <p:extLst>
      <p:ext uri="{BB962C8B-B14F-4D97-AF65-F5344CB8AC3E}">
        <p14:creationId xmlns:p14="http://schemas.microsoft.com/office/powerpoint/2010/main" val="8096899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7A0A4BC-906B-88EE-E90D-9E7CCF2E1E0B}"/>
              </a:ext>
            </a:extLst>
          </p:cNvPr>
          <p:cNvCxnSpPr>
            <a:cxnSpLocks/>
          </p:cNvCxnSpPr>
          <p:nvPr/>
        </p:nvCxnSpPr>
        <p:spPr>
          <a:xfrm>
            <a:off x="197224" y="717179"/>
            <a:ext cx="11520000" cy="0"/>
          </a:xfrm>
          <a:prstGeom prst="line">
            <a:avLst/>
          </a:prstGeom>
          <a:ln>
            <a:solidFill>
              <a:schemeClr val="tx1"/>
            </a:solidFill>
            <a:prstDash val="sysDot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>
            <a:extLst>
              <a:ext uri="{FF2B5EF4-FFF2-40B4-BE49-F238E27FC236}">
                <a16:creationId xmlns:a16="http://schemas.microsoft.com/office/drawing/2014/main" id="{230AC6AB-C33D-E712-956B-8F7BB57456C2}"/>
              </a:ext>
            </a:extLst>
          </p:cNvPr>
          <p:cNvSpPr/>
          <p:nvPr/>
        </p:nvSpPr>
        <p:spPr>
          <a:xfrm>
            <a:off x="197224" y="161366"/>
            <a:ext cx="3370729" cy="4123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spc="3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2.UEFI BIOS</a:t>
            </a:r>
            <a:endParaRPr lang="ko-KR" altLang="en-US" sz="2000" spc="30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B98589D-1BC3-B5C8-43B1-F87419EE5EF7}"/>
              </a:ext>
            </a:extLst>
          </p:cNvPr>
          <p:cNvSpPr txBox="1"/>
          <p:nvPr/>
        </p:nvSpPr>
        <p:spPr>
          <a:xfrm>
            <a:off x="412374" y="959220"/>
            <a:ext cx="7512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+mj-ea"/>
                <a:ea typeface="+mj-ea"/>
              </a:rPr>
              <a:t>■ </a:t>
            </a:r>
            <a:r>
              <a:rPr lang="en-US" altLang="ko-KR" dirty="0">
                <a:latin typeface="+mj-ea"/>
                <a:ea typeface="+mj-ea"/>
              </a:rPr>
              <a:t>UEFI(</a:t>
            </a:r>
            <a:r>
              <a:rPr lang="en-US" altLang="ko-KR" b="0" i="0" dirty="0">
                <a:solidFill>
                  <a:srgbClr val="202122"/>
                </a:solidFill>
                <a:effectLst/>
                <a:latin typeface="+mj-ea"/>
                <a:ea typeface="+mj-ea"/>
              </a:rPr>
              <a:t>Unified Extensible Firmware Interface)</a:t>
            </a:r>
            <a:r>
              <a:rPr lang="en-US" altLang="ko-KR" dirty="0">
                <a:latin typeface="+mj-ea"/>
                <a:ea typeface="+mj-ea"/>
              </a:rPr>
              <a:t> BIOS</a:t>
            </a:r>
            <a:r>
              <a:rPr lang="ko-KR" altLang="en-US" dirty="0">
                <a:latin typeface="+mj-ea"/>
                <a:ea typeface="+mj-ea"/>
              </a:rPr>
              <a:t> 소개</a:t>
            </a:r>
          </a:p>
        </p:txBody>
      </p:sp>
      <p:sp>
        <p:nvSpPr>
          <p:cNvPr id="14" name="슬라이드 번호 개체 틀 3">
            <a:extLst>
              <a:ext uri="{FF2B5EF4-FFF2-40B4-BE49-F238E27FC236}">
                <a16:creationId xmlns:a16="http://schemas.microsoft.com/office/drawing/2014/main" id="{FA1CFD58-0EA8-1D6E-478D-276BC054D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21588" y="6374280"/>
            <a:ext cx="2743200" cy="365125"/>
          </a:xfrm>
        </p:spPr>
        <p:txBody>
          <a:bodyPr/>
          <a:lstStyle/>
          <a:p>
            <a:r>
              <a:rPr lang="en-US" altLang="ko-KR" dirty="0">
                <a:solidFill>
                  <a:schemeClr val="tx1"/>
                </a:solidFill>
              </a:rPr>
              <a:t>8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3CC9F8-46D3-3CF4-2EA7-188B164C3AAB}"/>
              </a:ext>
            </a:extLst>
          </p:cNvPr>
          <p:cNvSpPr txBox="1"/>
          <p:nvPr/>
        </p:nvSpPr>
        <p:spPr>
          <a:xfrm>
            <a:off x="788894" y="1470211"/>
            <a:ext cx="10031506" cy="2116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기존 한계점을 가진 </a:t>
            </a:r>
            <a:r>
              <a:rPr lang="en-US" altLang="ko-KR" dirty="0"/>
              <a:t>16</a:t>
            </a:r>
            <a:r>
              <a:rPr lang="ko-KR" altLang="en-US" dirty="0"/>
              <a:t>비트 </a:t>
            </a:r>
            <a:r>
              <a:rPr lang="en-US" altLang="ko-KR" dirty="0"/>
              <a:t>BIOS</a:t>
            </a:r>
            <a:r>
              <a:rPr lang="ko-KR" altLang="en-US" dirty="0"/>
              <a:t>를 대체하기 위해 나온 차세대 </a:t>
            </a:r>
            <a:r>
              <a:rPr lang="en-US" altLang="ko-KR" dirty="0"/>
              <a:t>64</a:t>
            </a:r>
            <a:r>
              <a:rPr lang="ko-KR" altLang="en-US" dirty="0"/>
              <a:t>비트 표준 </a:t>
            </a:r>
            <a:r>
              <a:rPr lang="en-US" altLang="ko-KR" dirty="0"/>
              <a:t>BIOS</a:t>
            </a:r>
            <a:r>
              <a:rPr lang="ko-KR" altLang="en-US" dirty="0"/>
              <a:t>임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UEFI</a:t>
            </a:r>
            <a:r>
              <a:rPr lang="ko-KR" alt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는 운영체제와 플랫폼 펌웨어 사이의 소프트웨어 인터페이스를 정의하는 규격을 의미함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처음 인텔에서 </a:t>
            </a:r>
            <a:r>
              <a:rPr lang="en-US" altLang="ko-KR" dirty="0"/>
              <a:t>EFI</a:t>
            </a:r>
            <a:r>
              <a:rPr lang="ko-KR" altLang="en-US" dirty="0"/>
              <a:t>라는 이름으로 개발하였으며 후에 인텔에서 </a:t>
            </a:r>
            <a:r>
              <a:rPr lang="en-US" altLang="ko-KR" dirty="0"/>
              <a:t>Unified EFI Forum </a:t>
            </a:r>
            <a:r>
              <a:rPr lang="ko-KR" altLang="en-US" dirty="0"/>
              <a:t>단체에 기여해 해당 포럼은 </a:t>
            </a:r>
            <a:r>
              <a:rPr lang="en-US" altLang="ko-KR" dirty="0"/>
              <a:t>EFI</a:t>
            </a:r>
            <a:r>
              <a:rPr lang="ko-KR" altLang="en-US" dirty="0"/>
              <a:t>를 오늘날의 </a:t>
            </a:r>
            <a:r>
              <a:rPr lang="en-US" altLang="ko-KR" dirty="0"/>
              <a:t>UEFI</a:t>
            </a:r>
            <a:r>
              <a:rPr lang="ko-KR" altLang="en-US" dirty="0"/>
              <a:t>로</a:t>
            </a:r>
            <a:r>
              <a:rPr lang="en-US" altLang="ko-KR" dirty="0"/>
              <a:t> </a:t>
            </a:r>
            <a:r>
              <a:rPr lang="ko-KR" altLang="en-US" dirty="0"/>
              <a:t>지칭함</a:t>
            </a:r>
            <a:r>
              <a:rPr lang="en-US" altLang="ko-KR" dirty="0"/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최근의 바이오스라는 용어는 </a:t>
            </a:r>
            <a:r>
              <a:rPr lang="en-US" altLang="ko-KR" dirty="0"/>
              <a:t>UEFI BIOS</a:t>
            </a:r>
            <a:r>
              <a:rPr lang="ko-KR" altLang="en-US" dirty="0"/>
              <a:t>를 가리킴</a:t>
            </a:r>
            <a:endParaRPr lang="en-US" altLang="ko-KR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11D2464-D8C9-6B75-EDA7-3B568E8F1B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0548" y="3271677"/>
            <a:ext cx="4035299" cy="302770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58A9094-F8BA-0817-BD64-99E5D4C6DC9B}"/>
              </a:ext>
            </a:extLst>
          </p:cNvPr>
          <p:cNvSpPr txBox="1"/>
          <p:nvPr/>
        </p:nvSpPr>
        <p:spPr>
          <a:xfrm>
            <a:off x="6457890" y="6295232"/>
            <a:ext cx="403529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solidFill>
                  <a:schemeClr val="bg2">
                    <a:lumMod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ASUS CMOS</a:t>
            </a:r>
            <a:r>
              <a:rPr lang="ko-KR" altLang="en-US" sz="1100" dirty="0">
                <a:solidFill>
                  <a:schemeClr val="bg2">
                    <a:lumMod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 설정 화면</a:t>
            </a:r>
          </a:p>
        </p:txBody>
      </p:sp>
      <p:pic>
        <p:nvPicPr>
          <p:cNvPr id="13" name="그림 12" descr="텍스트, 스크린샷, 폰트, 라인이(가) 표시된 사진&#10;&#10;자동 생성된 설명">
            <a:extLst>
              <a:ext uri="{FF2B5EF4-FFF2-40B4-BE49-F238E27FC236}">
                <a16:creationId xmlns:a16="http://schemas.microsoft.com/office/drawing/2014/main" id="{BD347A4F-EF00-0904-D27E-2EEDD877EB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4638" y="3802087"/>
            <a:ext cx="3095106" cy="253467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E92E0F7-3A9D-4B69-F6A6-CC6AFBC6B7D7}"/>
              </a:ext>
            </a:extLst>
          </p:cNvPr>
          <p:cNvSpPr txBox="1"/>
          <p:nvPr/>
        </p:nvSpPr>
        <p:spPr>
          <a:xfrm>
            <a:off x="1597072" y="6295562"/>
            <a:ext cx="309001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bg2">
                    <a:lumMod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소프트웨어 스택에서 </a:t>
            </a:r>
            <a:r>
              <a:rPr lang="en-US" altLang="ko-KR" sz="1100" dirty="0">
                <a:solidFill>
                  <a:schemeClr val="bg2">
                    <a:lumMod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UEFI</a:t>
            </a:r>
            <a:r>
              <a:rPr lang="ko-KR" altLang="en-US" sz="1100" dirty="0">
                <a:solidFill>
                  <a:schemeClr val="bg2">
                    <a:lumMod val="50000"/>
                  </a:schemeClr>
                </a:solidFill>
                <a:latin typeface="새굴림" panose="02030600000101010101" pitchFamily="18" charset="-127"/>
                <a:ea typeface="새굴림" panose="02030600000101010101" pitchFamily="18" charset="-127"/>
              </a:rPr>
              <a:t>의 위치</a:t>
            </a:r>
          </a:p>
        </p:txBody>
      </p:sp>
    </p:spTree>
    <p:extLst>
      <p:ext uri="{BB962C8B-B14F-4D97-AF65-F5344CB8AC3E}">
        <p14:creationId xmlns:p14="http://schemas.microsoft.com/office/powerpoint/2010/main" val="4123155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7A0A4BC-906B-88EE-E90D-9E7CCF2E1E0B}"/>
              </a:ext>
            </a:extLst>
          </p:cNvPr>
          <p:cNvCxnSpPr>
            <a:cxnSpLocks/>
          </p:cNvCxnSpPr>
          <p:nvPr/>
        </p:nvCxnSpPr>
        <p:spPr>
          <a:xfrm>
            <a:off x="197224" y="717179"/>
            <a:ext cx="11520000" cy="0"/>
          </a:xfrm>
          <a:prstGeom prst="line">
            <a:avLst/>
          </a:prstGeom>
          <a:ln>
            <a:solidFill>
              <a:schemeClr val="tx1"/>
            </a:solidFill>
            <a:prstDash val="sysDot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>
            <a:extLst>
              <a:ext uri="{FF2B5EF4-FFF2-40B4-BE49-F238E27FC236}">
                <a16:creationId xmlns:a16="http://schemas.microsoft.com/office/drawing/2014/main" id="{230AC6AB-C33D-E712-956B-8F7BB57456C2}"/>
              </a:ext>
            </a:extLst>
          </p:cNvPr>
          <p:cNvSpPr/>
          <p:nvPr/>
        </p:nvSpPr>
        <p:spPr>
          <a:xfrm>
            <a:off x="197224" y="161366"/>
            <a:ext cx="3370729" cy="4123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spc="3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2.UEFI BIOS</a:t>
            </a:r>
            <a:endParaRPr lang="ko-KR" altLang="en-US" sz="2000" spc="30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4" name="슬라이드 번호 개체 틀 3">
            <a:extLst>
              <a:ext uri="{FF2B5EF4-FFF2-40B4-BE49-F238E27FC236}">
                <a16:creationId xmlns:a16="http://schemas.microsoft.com/office/drawing/2014/main" id="{FA1CFD58-0EA8-1D6E-478D-276BC054D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21588" y="6374280"/>
            <a:ext cx="2743200" cy="365125"/>
          </a:xfrm>
        </p:spPr>
        <p:txBody>
          <a:bodyPr/>
          <a:lstStyle/>
          <a:p>
            <a:r>
              <a:rPr lang="en-US" altLang="ko-KR" dirty="0">
                <a:solidFill>
                  <a:schemeClr val="tx1"/>
                </a:solidFill>
              </a:rPr>
              <a:t>9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4" name="그림 3" descr="텍스트, 스크린샷, 폰트, 웹 페이지이(가) 표시된 사진&#10;&#10;자동 생성된 설명">
            <a:extLst>
              <a:ext uri="{FF2B5EF4-FFF2-40B4-BE49-F238E27FC236}">
                <a16:creationId xmlns:a16="http://schemas.microsoft.com/office/drawing/2014/main" id="{B3D57615-B17B-B243-A81B-7438C1F3D5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0784" y="1619026"/>
            <a:ext cx="7132880" cy="475525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A58B419-22E8-8071-D169-F52F650E78C8}"/>
              </a:ext>
            </a:extLst>
          </p:cNvPr>
          <p:cNvSpPr txBox="1"/>
          <p:nvPr/>
        </p:nvSpPr>
        <p:spPr>
          <a:xfrm>
            <a:off x="413657" y="892395"/>
            <a:ext cx="4245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dirty="0"/>
              <a:t>UEFI </a:t>
            </a:r>
            <a:r>
              <a:rPr lang="ko-KR" altLang="en-US" dirty="0"/>
              <a:t>포럼에 소속된 기업들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0284604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1425</TotalTime>
  <Words>827</Words>
  <Application>Microsoft Office PowerPoint</Application>
  <PresentationFormat>와이드스크린</PresentationFormat>
  <Paragraphs>132</Paragraphs>
  <Slides>19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8" baseType="lpstr">
      <vt:lpstr>HY견고딕</vt:lpstr>
      <vt:lpstr>나눔고딕</vt:lpstr>
      <vt:lpstr>나눔고딕 ExtraBold</vt:lpstr>
      <vt:lpstr>돋움</vt:lpstr>
      <vt:lpstr>맑은 고딕</vt:lpstr>
      <vt:lpstr>새굴림</vt:lpstr>
      <vt:lpstr>Arial</vt:lpstr>
      <vt:lpstr>Wingdings</vt:lpstr>
      <vt:lpstr>Office 테마</vt:lpstr>
      <vt:lpstr>UEFI BIOS</vt:lpstr>
      <vt:lpstr>CONTENTS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감사합니다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UEFI BIOS</dc:title>
  <dc:creator>7171</dc:creator>
  <cp:lastModifiedBy>7171</cp:lastModifiedBy>
  <cp:revision>203</cp:revision>
  <dcterms:created xsi:type="dcterms:W3CDTF">2023-05-07T08:43:18Z</dcterms:created>
  <dcterms:modified xsi:type="dcterms:W3CDTF">2023-05-12T13:41:53Z</dcterms:modified>
</cp:coreProperties>
</file>

<file path=docProps/thumbnail.jpeg>
</file>